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8288000" cy="10287000"/>
  <p:notesSz cx="6858000" cy="9144000"/>
  <p:embeddedFontLst>
    <p:embeddedFont>
      <p:font typeface="Alfa Slab One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Open Sans" panose="020B0606030504020204" pitchFamily="34" charset="0"/>
      <p:regular r:id="rId39"/>
      <p:bold r:id="rId40"/>
    </p:embeddedFont>
    <p:embeddedFont>
      <p:font typeface="Open Sans Bold" panose="020B0806030504020204" pitchFamily="34" charset="0"/>
      <p:regular r:id="rId41"/>
      <p:bold r:id="rId42"/>
    </p:embeddedFont>
    <p:embeddedFont>
      <p:font typeface="Open Sans Extra Bold" panose="020B0604020202020204" charset="0"/>
      <p:regular r:id="rId43"/>
    </p:embeddedFont>
    <p:embeddedFont>
      <p:font typeface="Open Sans Light" panose="020B0306030504020204" pitchFamily="34" charset="0"/>
      <p:regular r:id="rId44"/>
    </p:embeddedFont>
    <p:embeddedFont>
      <p:font typeface="Open Sans Light Bold" panose="020B0604020202020204" charset="0"/>
      <p:regular r:id="rId45"/>
    </p:embeddedFont>
    <p:embeddedFont>
      <p:font typeface="Open Sans Light Bold Italics" panose="020B0604020202020204" charset="0"/>
      <p:regular r:id="rId46"/>
    </p:embeddedFont>
    <p:embeddedFont>
      <p:font typeface="Open Sans Light Italics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8.png"/><Relationship Id="rId11" Type="http://schemas.openxmlformats.org/officeDocument/2006/relationships/image" Target="../media/image10.png"/><Relationship Id="rId5" Type="http://schemas.openxmlformats.org/officeDocument/2006/relationships/image" Target="../media/image43.pn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0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0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6.png"/><Relationship Id="rId12" Type="http://schemas.openxmlformats.org/officeDocument/2006/relationships/image" Target="../media/image10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3.png"/><Relationship Id="rId11" Type="http://schemas.openxmlformats.org/officeDocument/2006/relationships/image" Target="../media/image54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62.png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3.png"/><Relationship Id="rId11" Type="http://schemas.openxmlformats.org/officeDocument/2006/relationships/image" Target="../media/image10.png"/><Relationship Id="rId5" Type="http://schemas.openxmlformats.org/officeDocument/2006/relationships/image" Target="../media/image60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8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audio" Target="../media/media20.m4a"/><Relationship Id="rId16" Type="http://schemas.openxmlformats.org/officeDocument/2006/relationships/image" Target="../media/image10.png"/><Relationship Id="rId1" Type="http://schemas.microsoft.com/office/2007/relationships/media" Target="../media/media20.m4a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10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image" Target="../media/image9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audio" Target="../media/media23.m4a"/><Relationship Id="rId16" Type="http://schemas.openxmlformats.org/officeDocument/2006/relationships/image" Target="../media/image10.png"/><Relationship Id="rId1" Type="http://schemas.microsoft.com/office/2007/relationships/media" Target="../media/media23.m4a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4" Type="http://schemas.openxmlformats.org/officeDocument/2006/relationships/image" Target="../media/image102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7.png"/><Relationship Id="rId12" Type="http://schemas.openxmlformats.org/officeDocument/2006/relationships/image" Target="../media/image10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10" Type="http://schemas.openxmlformats.org/officeDocument/2006/relationships/image" Target="../media/image10.png"/><Relationship Id="rId4" Type="http://schemas.openxmlformats.org/officeDocument/2006/relationships/image" Target="../media/image122.png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9.png"/><Relationship Id="rId5" Type="http://schemas.openxmlformats.org/officeDocument/2006/relationships/image" Target="../media/image54.png"/><Relationship Id="rId10" Type="http://schemas.openxmlformats.org/officeDocument/2006/relationships/image" Target="../media/image10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23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35.png"/><Relationship Id="rId5" Type="http://schemas.openxmlformats.org/officeDocument/2006/relationships/image" Target="../media/image54.png"/><Relationship Id="rId10" Type="http://schemas.openxmlformats.org/officeDocument/2006/relationships/image" Target="../media/image10.png"/><Relationship Id="rId4" Type="http://schemas.openxmlformats.org/officeDocument/2006/relationships/image" Target="../media/image52.png"/><Relationship Id="rId9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05.png"/><Relationship Id="rId5" Type="http://schemas.openxmlformats.org/officeDocument/2006/relationships/image" Target="../media/image54.png"/><Relationship Id="rId10" Type="http://schemas.openxmlformats.org/officeDocument/2006/relationships/image" Target="../media/image124.png"/><Relationship Id="rId4" Type="http://schemas.openxmlformats.org/officeDocument/2006/relationships/image" Target="../media/image52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0.png"/><Relationship Id="rId12" Type="http://schemas.openxmlformats.org/officeDocument/2006/relationships/image" Target="../media/image10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29.png"/><Relationship Id="rId11" Type="http://schemas.openxmlformats.org/officeDocument/2006/relationships/image" Target="../media/image52.png"/><Relationship Id="rId5" Type="http://schemas.openxmlformats.org/officeDocument/2006/relationships/image" Target="../media/image128.png"/><Relationship Id="rId10" Type="http://schemas.openxmlformats.org/officeDocument/2006/relationships/image" Target="../media/image54.png"/><Relationship Id="rId4" Type="http://schemas.openxmlformats.org/officeDocument/2006/relationships/image" Target="../media/image127.png"/><Relationship Id="rId9" Type="http://schemas.openxmlformats.org/officeDocument/2006/relationships/image" Target="../media/image13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132.png"/><Relationship Id="rId9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68.png"/><Relationship Id="rId5" Type="http://schemas.openxmlformats.org/officeDocument/2006/relationships/image" Target="../media/image54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1.png"/><Relationship Id="rId10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2.png"/><Relationship Id="rId11" Type="http://schemas.openxmlformats.org/officeDocument/2006/relationships/image" Target="../media/image10.png"/><Relationship Id="rId5" Type="http://schemas.openxmlformats.org/officeDocument/2006/relationships/image" Target="../media/image11.png"/><Relationship Id="rId10" Type="http://schemas.openxmlformats.org/officeDocument/2006/relationships/image" Target="../media/image33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8.png"/><Relationship Id="rId5" Type="http://schemas.openxmlformats.org/officeDocument/2006/relationships/image" Target="../media/image12.png"/><Relationship Id="rId10" Type="http://schemas.openxmlformats.org/officeDocument/2006/relationships/image" Target="../media/image10.png"/><Relationship Id="rId4" Type="http://schemas.openxmlformats.org/officeDocument/2006/relationships/image" Target="../media/image11.png"/><Relationship Id="rId9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07375" y="3797996"/>
            <a:ext cx="11292957" cy="2985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08"/>
              </a:lnSpc>
            </a:pPr>
            <a:r>
              <a:rPr lang="en-US" sz="11729" spc="422">
                <a:solidFill>
                  <a:srgbClr val="000000"/>
                </a:solidFill>
                <a:latin typeface="Alfa Slab One"/>
              </a:rPr>
              <a:t>Alles über</a:t>
            </a:r>
          </a:p>
          <a:p>
            <a:pPr algn="ctr">
              <a:lnSpc>
                <a:spcPts val="10908"/>
              </a:lnSpc>
            </a:pPr>
            <a:r>
              <a:rPr lang="en-US" sz="11729" spc="422">
                <a:solidFill>
                  <a:srgbClr val="FEFEF9"/>
                </a:solidFill>
                <a:latin typeface="Alfa Slab One"/>
              </a:rPr>
              <a:t>Die Schule</a:t>
            </a:r>
          </a:p>
          <a:p>
            <a:pPr algn="ctr">
              <a:lnSpc>
                <a:spcPts val="930"/>
              </a:lnSpc>
            </a:pPr>
            <a:endParaRPr lang="en-US" sz="11729" spc="422">
              <a:solidFill>
                <a:srgbClr val="FEFEF9"/>
              </a:solidFill>
              <a:latin typeface="Alfa Slab One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699755">
            <a:off x="3365855" y="8988881"/>
            <a:ext cx="1300804" cy="3334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8865127">
            <a:off x="14888422" y="5459667"/>
            <a:ext cx="1300804" cy="33347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974551">
            <a:off x="2135956" y="4950579"/>
            <a:ext cx="418099" cy="3755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974551">
            <a:off x="13885398" y="1499169"/>
            <a:ext cx="418099" cy="3755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364626" y="1513363"/>
            <a:ext cx="651631" cy="34714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586922" y="8808479"/>
            <a:ext cx="651631" cy="34714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296253" y="6649271"/>
            <a:ext cx="7315200" cy="309067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734763" y="683819"/>
            <a:ext cx="4275117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5701" y="6114470"/>
            <a:ext cx="2934218" cy="377943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963807" y="220619"/>
            <a:ext cx="5332101" cy="327257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225160" y="500356"/>
            <a:ext cx="3034665" cy="4114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4238553" y="6149499"/>
            <a:ext cx="3744409" cy="374440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7434018" y="6428292"/>
            <a:ext cx="3492780" cy="403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endParaRPr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35DE9BF0-BF93-4621-A015-ABD80A3BAF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98"/>
    </mc:Choice>
    <mc:Fallback>
      <p:transition spd="slow" advTm="5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F4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8099" y="2054349"/>
            <a:ext cx="17566726" cy="302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8"/>
              </a:lnSpc>
            </a:pPr>
            <a:r>
              <a:rPr lang="en-US" sz="6599" spc="-72">
                <a:solidFill>
                  <a:srgbClr val="000000"/>
                </a:solidFill>
                <a:latin typeface="Alfa Slab One"/>
              </a:rPr>
              <a:t>Melanie hat gute Noten in Kunst.</a:t>
            </a:r>
          </a:p>
          <a:p>
            <a:pPr algn="ctr">
              <a:lnSpc>
                <a:spcPts val="7918"/>
              </a:lnSpc>
            </a:pPr>
            <a:r>
              <a:rPr lang="en-US" sz="6599" spc="-72">
                <a:solidFill>
                  <a:srgbClr val="000000"/>
                </a:solidFill>
                <a:latin typeface="Alfa Slab One"/>
              </a:rPr>
              <a:t>Sie hat eine 1 (eins).</a:t>
            </a:r>
          </a:p>
          <a:p>
            <a:pPr marL="0" lvl="0" indent="0" algn="ctr">
              <a:lnSpc>
                <a:spcPts val="7918"/>
              </a:lnSpc>
            </a:pPr>
            <a:endParaRPr lang="en-US" sz="6599" spc="-72">
              <a:solidFill>
                <a:srgbClr val="000000"/>
              </a:solidFill>
              <a:latin typeface="Alfa Slab One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054922" y="460934"/>
            <a:ext cx="1224144" cy="16655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44000" y="460934"/>
            <a:ext cx="1693014" cy="16655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059995" y="265171"/>
            <a:ext cx="1622481" cy="20570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82735" y="363053"/>
            <a:ext cx="1861265" cy="186126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857076" y="4028342"/>
            <a:ext cx="4062909" cy="56715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35559">
            <a:off x="6290120" y="3831275"/>
            <a:ext cx="7769708" cy="606684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6885641" y="5406453"/>
            <a:ext cx="6209732" cy="227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300">
                <a:solidFill>
                  <a:srgbClr val="000000"/>
                </a:solidFill>
                <a:latin typeface="Open Sans"/>
              </a:rPr>
              <a:t>Ich habe gute Noten in Kunst!</a:t>
            </a:r>
          </a:p>
          <a:p>
            <a:pPr algn="ctr">
              <a:lnSpc>
                <a:spcPts val="6020"/>
              </a:lnSpc>
            </a:pPr>
            <a:r>
              <a:rPr lang="en-US" sz="4299">
                <a:solidFill>
                  <a:srgbClr val="000000"/>
                </a:solidFill>
                <a:latin typeface="Open Sans"/>
              </a:rPr>
              <a:t>Ich habe eine 1!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29572" y="4028342"/>
            <a:ext cx="5869676" cy="567157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92685" y="4544779"/>
            <a:ext cx="5488147" cy="4667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Open Sans Light"/>
              </a:rPr>
              <a:t>In deutschen Schulen ist eine </a:t>
            </a:r>
            <a:r>
              <a:rPr lang="en-US" sz="4399">
                <a:solidFill>
                  <a:srgbClr val="000000"/>
                </a:solidFill>
                <a:latin typeface="Open Sans Light Bold"/>
              </a:rPr>
              <a:t>'1'</a:t>
            </a:r>
            <a:r>
              <a:rPr lang="en-US" sz="4399">
                <a:solidFill>
                  <a:srgbClr val="000000"/>
                </a:solidFill>
                <a:latin typeface="Open Sans Light"/>
              </a:rPr>
              <a:t> eine </a:t>
            </a:r>
            <a:r>
              <a:rPr lang="en-US" sz="4399">
                <a:solidFill>
                  <a:srgbClr val="000000"/>
                </a:solidFill>
                <a:latin typeface="Open Sans Light Bold"/>
              </a:rPr>
              <a:t>sehr gute Note</a:t>
            </a:r>
            <a:r>
              <a:rPr lang="en-US" sz="4399">
                <a:solidFill>
                  <a:srgbClr val="000000"/>
                </a:solidFill>
                <a:latin typeface="Open Sans Light"/>
              </a:rPr>
              <a:t>. Eine '1' ist </a:t>
            </a:r>
            <a:r>
              <a:rPr lang="en-US" sz="4399">
                <a:solidFill>
                  <a:srgbClr val="000000"/>
                </a:solidFill>
                <a:latin typeface="Open Sans Light Bold"/>
              </a:rPr>
              <a:t>wie ein 'A' </a:t>
            </a:r>
            <a:r>
              <a:rPr lang="en-US" sz="4399">
                <a:solidFill>
                  <a:srgbClr val="000000"/>
                </a:solidFill>
                <a:latin typeface="Open Sans Light"/>
              </a:rPr>
              <a:t>in amerikanischen Schulen. 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1F78075-4984-4A32-A244-2B9B02C02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50"/>
    </mc:Choice>
    <mc:Fallback>
      <p:transition spd="slow" advTm="19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603915"/>
            <a:ext cx="17566726" cy="302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8"/>
              </a:lnSpc>
            </a:pPr>
            <a:r>
              <a:rPr lang="en-US" sz="6599" spc="-72">
                <a:solidFill>
                  <a:srgbClr val="000000"/>
                </a:solidFill>
                <a:latin typeface="Alfa Slab One"/>
              </a:rPr>
              <a:t>Melanie hat schechte Noten in Schreiben. Sie hat ein 5 (fünf).</a:t>
            </a:r>
          </a:p>
          <a:p>
            <a:pPr marL="0" lvl="0" indent="0" algn="ctr">
              <a:lnSpc>
                <a:spcPts val="7918"/>
              </a:lnSpc>
            </a:pPr>
            <a:endParaRPr lang="en-US" sz="6599" spc="-72">
              <a:solidFill>
                <a:srgbClr val="000000"/>
              </a:solidFill>
              <a:latin typeface="Alfa Slab One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9572" y="4028342"/>
            <a:ext cx="6186580" cy="597778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92685" y="4544779"/>
            <a:ext cx="5606563" cy="4613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59"/>
              </a:lnSpc>
            </a:pPr>
            <a:r>
              <a:rPr lang="en-US" sz="4399">
                <a:solidFill>
                  <a:srgbClr val="000000"/>
                </a:solidFill>
                <a:latin typeface="Open Sans Light"/>
              </a:rPr>
              <a:t>In deutschen Schulen ist ein </a:t>
            </a:r>
            <a:r>
              <a:rPr lang="en-US" sz="4399">
                <a:solidFill>
                  <a:srgbClr val="000000"/>
                </a:solidFill>
                <a:latin typeface="Open Sans Light Bold"/>
              </a:rPr>
              <a:t>'5'</a:t>
            </a:r>
            <a:r>
              <a:rPr lang="en-US" sz="4399">
                <a:solidFill>
                  <a:srgbClr val="000000"/>
                </a:solidFill>
                <a:latin typeface="Open Sans Light"/>
              </a:rPr>
              <a:t> eine </a:t>
            </a:r>
            <a:r>
              <a:rPr lang="en-US" sz="4399">
                <a:solidFill>
                  <a:srgbClr val="000000"/>
                </a:solidFill>
                <a:latin typeface="Open Sans Light Bold"/>
              </a:rPr>
              <a:t>sehr schlechte Note</a:t>
            </a:r>
            <a:r>
              <a:rPr lang="en-US" sz="4399">
                <a:solidFill>
                  <a:srgbClr val="000000"/>
                </a:solidFill>
                <a:latin typeface="Open Sans Light"/>
              </a:rPr>
              <a:t>. Ein '5' ist </a:t>
            </a:r>
            <a:r>
              <a:rPr lang="en-US" sz="4399">
                <a:solidFill>
                  <a:srgbClr val="000000"/>
                </a:solidFill>
                <a:latin typeface="Open Sans Light Bold"/>
              </a:rPr>
              <a:t>wie ein 'E' </a:t>
            </a:r>
            <a:r>
              <a:rPr lang="en-US" sz="4399">
                <a:solidFill>
                  <a:srgbClr val="000000"/>
                </a:solidFill>
                <a:latin typeface="Open Sans Light"/>
              </a:rPr>
              <a:t>in amerikanischen Schulen.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857076" y="4028342"/>
            <a:ext cx="4062909" cy="56715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235559">
            <a:off x="7249276" y="3937700"/>
            <a:ext cx="6535150" cy="510286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09049" y="167421"/>
            <a:ext cx="2007802" cy="15697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619590" y="167421"/>
            <a:ext cx="1614124" cy="15697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 l="63109" b="34692"/>
          <a:stretch>
            <a:fillRect/>
          </a:stretch>
        </p:blipFill>
        <p:spPr>
          <a:xfrm>
            <a:off x="933450" y="2360614"/>
            <a:ext cx="1325835" cy="1522715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082253" y="5258595"/>
            <a:ext cx="6209732" cy="2270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300">
                <a:solidFill>
                  <a:srgbClr val="000000"/>
                </a:solidFill>
                <a:latin typeface="Open Sans"/>
              </a:rPr>
              <a:t>Ich habe schlechte Noten in Kunst.</a:t>
            </a:r>
          </a:p>
          <a:p>
            <a:pPr algn="ctr">
              <a:lnSpc>
                <a:spcPts val="6020"/>
              </a:lnSpc>
            </a:pPr>
            <a:r>
              <a:rPr lang="en-US" sz="4299">
                <a:solidFill>
                  <a:srgbClr val="000000"/>
                </a:solidFill>
                <a:latin typeface="Open Sans"/>
              </a:rPr>
              <a:t>Ich habe ein 5.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289858" y="6103190"/>
            <a:ext cx="1002127" cy="1002127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041543E-81E4-4EAC-9D8A-8C02120E3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49"/>
    </mc:Choice>
    <mc:Fallback>
      <p:transition spd="slow" advTm="20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F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93719" y="310283"/>
            <a:ext cx="13576353" cy="802397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404443" y="8833367"/>
            <a:ext cx="7479113" cy="94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699">
                <a:solidFill>
                  <a:srgbClr val="F5F5F5"/>
                </a:solidFill>
                <a:latin typeface="Open Sans Light"/>
              </a:rPr>
              <a:t>Source: https://www.grundschul.tips/zeugnis-zum-halbjahr-an-der-grundschule/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8DE87B6-6F7D-448E-8740-37BEA9156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94"/>
    </mc:Choice>
    <mc:Fallback>
      <p:transition spd="slow" advTm="9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F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91010" y="0"/>
            <a:ext cx="9251106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3242116" y="4298950"/>
            <a:ext cx="4842771" cy="163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D1D3D4"/>
                </a:solidFill>
                <a:latin typeface="Open Sans Light"/>
              </a:rPr>
              <a:t>Source: https://de.wikipedia.org/wiki/Bild:Zeugnis.jpg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266E1F5-36EE-445C-8BC4-42336DCF9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9"/>
    </mc:Choice>
    <mc:Fallback>
      <p:transition spd="slow" advTm="7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078" y="4975634"/>
            <a:ext cx="3491835" cy="487438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813589" y="2439331"/>
            <a:ext cx="6271298" cy="741069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3078" y="72170"/>
            <a:ext cx="17586153" cy="3133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Open Sans Extra Bold"/>
              </a:rPr>
              <a:t>Melanie hat einen Bruder. </a:t>
            </a:r>
          </a:p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Open Sans Extra Bold"/>
              </a:rPr>
              <a:t>Er heißt Max.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427436" y="5735223"/>
            <a:ext cx="6040073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143289" y="3305971"/>
            <a:ext cx="4901764" cy="33393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555346" y="6550047"/>
            <a:ext cx="4128453" cy="1812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Das ist mein Bruder, Max!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229600" y="3771900"/>
            <a:ext cx="4500185" cy="1670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</a:rPr>
              <a:t>Hallo, </a:t>
            </a:r>
          </a:p>
          <a:p>
            <a:pPr algn="ctr">
              <a:lnSpc>
                <a:spcPts val="6719"/>
              </a:lnSpc>
            </a:pPr>
            <a:r>
              <a:rPr lang="en-US" sz="4800" dirty="0">
                <a:solidFill>
                  <a:srgbClr val="000000"/>
                </a:solidFill>
                <a:latin typeface="Open Sans"/>
              </a:rPr>
              <a:t>ich </a:t>
            </a:r>
            <a:r>
              <a:rPr lang="en-US" sz="4800" dirty="0" err="1">
                <a:solidFill>
                  <a:srgbClr val="000000"/>
                </a:solidFill>
                <a:latin typeface="Open Sans"/>
              </a:rPr>
              <a:t>heiße</a:t>
            </a:r>
            <a:r>
              <a:rPr lang="en-US" sz="4800" dirty="0">
                <a:solidFill>
                  <a:srgbClr val="000000"/>
                </a:solidFill>
                <a:latin typeface="Open Sans"/>
              </a:rPr>
              <a:t> Max!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2EDBE51-50E0-4977-A69D-AF861B741F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3"/>
    </mc:Choice>
    <mc:Fallback>
      <p:transition spd="slow" advTm="6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1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8202" y="146428"/>
            <a:ext cx="17411028" cy="60378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08"/>
              </a:lnSpc>
            </a:pPr>
            <a:r>
              <a:rPr lang="en-US" sz="5600">
                <a:solidFill>
                  <a:srgbClr val="000000"/>
                </a:solidFill>
                <a:latin typeface="Open Sans Extra Bold"/>
              </a:rPr>
              <a:t> Max ist fünfzehn (15) Jahre alt. </a:t>
            </a:r>
          </a:p>
          <a:p>
            <a:pPr algn="ctr">
              <a:lnSpc>
                <a:spcPts val="12208"/>
              </a:lnSpc>
            </a:pPr>
            <a:r>
              <a:rPr lang="en-US" sz="5600">
                <a:solidFill>
                  <a:srgbClr val="000000"/>
                </a:solidFill>
                <a:latin typeface="Open Sans Extra Bold"/>
              </a:rPr>
              <a:t>Er geht nicht in die Grundschule. Die Grundschule ist für kleine Kinder, und Max ist ein Teenager.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84658" y="4708006"/>
            <a:ext cx="4351432" cy="51420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669089" y="215383"/>
            <a:ext cx="1132348" cy="16381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801437" y="367463"/>
            <a:ext cx="1034652" cy="14860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528930" y="1527847"/>
            <a:ext cx="914065" cy="89921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383092" y="2955083"/>
            <a:ext cx="1293455" cy="95392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03540" y="5349793"/>
            <a:ext cx="4500230" cy="450023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3643959" y="1454844"/>
            <a:ext cx="525222" cy="104521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28055" y="6510696"/>
            <a:ext cx="4901764" cy="333932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902177" y="6948692"/>
            <a:ext cx="4953237" cy="167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>
                <a:solidFill>
                  <a:srgbClr val="000000"/>
                </a:solidFill>
                <a:latin typeface="Open Sans"/>
              </a:rPr>
              <a:t>Ich bin ein Teenager!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A810D604-F9AC-4307-8574-FC34AC1F9E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24"/>
    </mc:Choice>
    <mc:Fallback>
      <p:transition spd="slow" advTm="12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C6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12277" y="347981"/>
            <a:ext cx="9808523" cy="10202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u="sng" dirty="0" err="1">
                <a:solidFill>
                  <a:srgbClr val="000000"/>
                </a:solidFill>
                <a:latin typeface="Open Sans Extra Bold"/>
              </a:rPr>
              <a:t>Nach</a:t>
            </a:r>
            <a:r>
              <a:rPr lang="en-US" sz="6000" u="sng" dirty="0">
                <a:solidFill>
                  <a:srgbClr val="000000"/>
                </a:solidFill>
                <a:latin typeface="Open Sans Extra Bold"/>
              </a:rPr>
              <a:t> der </a:t>
            </a:r>
            <a:r>
              <a:rPr lang="en-US" sz="6000" u="sng" dirty="0" err="1">
                <a:solidFill>
                  <a:srgbClr val="000000"/>
                </a:solidFill>
                <a:latin typeface="Open Sans Extra Bold"/>
              </a:rPr>
              <a:t>Grundschule</a:t>
            </a:r>
            <a:r>
              <a:rPr lang="en-US" sz="6000" u="sng" dirty="0">
                <a:solidFill>
                  <a:srgbClr val="000000"/>
                </a:solidFill>
                <a:latin typeface="Open Sans Extra Bold"/>
              </a:rPr>
              <a:t>...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911416" y="1747226"/>
            <a:ext cx="10439463" cy="815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48"/>
              </a:lnSpc>
            </a:pPr>
            <a:r>
              <a:rPr lang="en-US" sz="4606" dirty="0">
                <a:solidFill>
                  <a:srgbClr val="000000"/>
                </a:solidFill>
                <a:latin typeface="Open Sans Light"/>
              </a:rPr>
              <a:t>Das </a:t>
            </a:r>
            <a:r>
              <a:rPr lang="en-US" sz="4606" dirty="0" err="1">
                <a:solidFill>
                  <a:srgbClr val="000000"/>
                </a:solidFill>
                <a:latin typeface="Open Sans Light Bold"/>
              </a:rPr>
              <a:t>Schulsystem</a:t>
            </a:r>
            <a:r>
              <a:rPr lang="en-US" sz="4606" dirty="0">
                <a:solidFill>
                  <a:srgbClr val="000000"/>
                </a:solidFill>
                <a:latin typeface="Open Sans Light"/>
              </a:rPr>
              <a:t> in Deutschland ist </a:t>
            </a:r>
            <a:r>
              <a:rPr lang="en-US" sz="4606" dirty="0" err="1">
                <a:solidFill>
                  <a:srgbClr val="000000"/>
                </a:solidFill>
                <a:latin typeface="Open Sans Light Bold"/>
              </a:rPr>
              <a:t>komplizierter</a:t>
            </a:r>
            <a:r>
              <a:rPr lang="en-US" sz="4606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4606" dirty="0" err="1">
                <a:solidFill>
                  <a:srgbClr val="000000"/>
                </a:solidFill>
                <a:latin typeface="Open Sans Light"/>
              </a:rPr>
              <a:t>als</a:t>
            </a:r>
            <a:r>
              <a:rPr lang="en-US" sz="4606" dirty="0">
                <a:solidFill>
                  <a:srgbClr val="000000"/>
                </a:solidFill>
                <a:latin typeface="Open Sans Light"/>
              </a:rPr>
              <a:t> das </a:t>
            </a:r>
            <a:r>
              <a:rPr lang="en-US" sz="4606" dirty="0" err="1">
                <a:solidFill>
                  <a:srgbClr val="000000"/>
                </a:solidFill>
                <a:latin typeface="Open Sans Light"/>
              </a:rPr>
              <a:t>Schulsystem</a:t>
            </a:r>
            <a:r>
              <a:rPr lang="en-US" sz="4606" dirty="0">
                <a:solidFill>
                  <a:srgbClr val="000000"/>
                </a:solidFill>
                <a:latin typeface="Open Sans Light"/>
              </a:rPr>
              <a:t> in den USA. Es </a:t>
            </a:r>
            <a:r>
              <a:rPr lang="en-US" sz="4606" dirty="0" err="1">
                <a:solidFill>
                  <a:srgbClr val="000000"/>
                </a:solidFill>
                <a:latin typeface="Open Sans Light"/>
              </a:rPr>
              <a:t>gibt</a:t>
            </a:r>
            <a:r>
              <a:rPr lang="en-US" sz="4606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4606" dirty="0" err="1">
                <a:solidFill>
                  <a:srgbClr val="000000"/>
                </a:solidFill>
                <a:latin typeface="Open Sans Light Bold"/>
              </a:rPr>
              <a:t>drei</a:t>
            </a:r>
            <a:r>
              <a:rPr lang="en-US" sz="4606" dirty="0">
                <a:solidFill>
                  <a:srgbClr val="000000"/>
                </a:solidFill>
                <a:latin typeface="Open Sans Light Bold"/>
              </a:rPr>
              <a:t> (3) </a:t>
            </a:r>
            <a:r>
              <a:rPr lang="en-US" sz="4606" dirty="0" err="1">
                <a:solidFill>
                  <a:srgbClr val="000000"/>
                </a:solidFill>
                <a:latin typeface="Open Sans Light Bold"/>
              </a:rPr>
              <a:t>Optionen</a:t>
            </a:r>
            <a:r>
              <a:rPr lang="en-US" sz="4606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4606" dirty="0" err="1">
                <a:solidFill>
                  <a:srgbClr val="000000"/>
                </a:solidFill>
                <a:latin typeface="Open Sans Light"/>
              </a:rPr>
              <a:t>nach</a:t>
            </a:r>
            <a:r>
              <a:rPr lang="en-US" sz="4606" dirty="0">
                <a:solidFill>
                  <a:srgbClr val="000000"/>
                </a:solidFill>
                <a:latin typeface="Open Sans Light"/>
              </a:rPr>
              <a:t> der </a:t>
            </a:r>
            <a:r>
              <a:rPr lang="en-US" sz="4606" dirty="0" err="1">
                <a:solidFill>
                  <a:srgbClr val="000000"/>
                </a:solidFill>
                <a:latin typeface="Open Sans Light"/>
              </a:rPr>
              <a:t>Grundschule</a:t>
            </a:r>
            <a:r>
              <a:rPr lang="en-US" sz="4606" dirty="0">
                <a:solidFill>
                  <a:srgbClr val="000000"/>
                </a:solidFill>
                <a:latin typeface="Open Sans Light"/>
              </a:rPr>
              <a:t>: </a:t>
            </a:r>
          </a:p>
          <a:p>
            <a:pPr>
              <a:lnSpc>
                <a:spcPts val="6448"/>
              </a:lnSpc>
            </a:pPr>
            <a:r>
              <a:rPr lang="en-US" sz="4606" dirty="0">
                <a:solidFill>
                  <a:srgbClr val="000000"/>
                </a:solidFill>
                <a:latin typeface="Open Sans Light Bold"/>
              </a:rPr>
              <a:t>	1. die Hauptschule</a:t>
            </a:r>
          </a:p>
          <a:p>
            <a:pPr>
              <a:lnSpc>
                <a:spcPts val="6448"/>
              </a:lnSpc>
            </a:pPr>
            <a:r>
              <a:rPr lang="en-US" sz="4606" dirty="0">
                <a:solidFill>
                  <a:srgbClr val="000000"/>
                </a:solidFill>
                <a:latin typeface="Open Sans Light Bold"/>
              </a:rPr>
              <a:t>	2. die </a:t>
            </a:r>
            <a:r>
              <a:rPr lang="en-US" sz="4606" dirty="0" err="1">
                <a:solidFill>
                  <a:srgbClr val="000000"/>
                </a:solidFill>
                <a:latin typeface="Open Sans Light Bold"/>
              </a:rPr>
              <a:t>Realschule</a:t>
            </a:r>
            <a:endParaRPr lang="en-US" sz="4606" dirty="0">
              <a:solidFill>
                <a:srgbClr val="000000"/>
              </a:solidFill>
              <a:latin typeface="Open Sans Light Bold"/>
            </a:endParaRPr>
          </a:p>
          <a:p>
            <a:pPr>
              <a:lnSpc>
                <a:spcPts val="6448"/>
              </a:lnSpc>
            </a:pPr>
            <a:r>
              <a:rPr lang="en-US" sz="4606" dirty="0">
                <a:solidFill>
                  <a:srgbClr val="000000"/>
                </a:solidFill>
                <a:latin typeface="Open Sans Light Bold"/>
              </a:rPr>
              <a:t>	3. das Gymnasium</a:t>
            </a:r>
          </a:p>
          <a:p>
            <a:pPr>
              <a:lnSpc>
                <a:spcPts val="6448"/>
              </a:lnSpc>
            </a:pPr>
            <a:r>
              <a:rPr lang="en-US" sz="4606" dirty="0">
                <a:solidFill>
                  <a:srgbClr val="000000"/>
                </a:solidFill>
                <a:latin typeface="Open Sans Light"/>
              </a:rPr>
              <a:t>Es </a:t>
            </a:r>
            <a:r>
              <a:rPr lang="en-US" sz="4606" dirty="0" err="1">
                <a:solidFill>
                  <a:srgbClr val="000000"/>
                </a:solidFill>
                <a:latin typeface="Open Sans Light"/>
              </a:rPr>
              <a:t>gibt</a:t>
            </a:r>
            <a:r>
              <a:rPr lang="en-US" sz="4606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4606" dirty="0" err="1">
                <a:solidFill>
                  <a:srgbClr val="000000"/>
                </a:solidFill>
                <a:latin typeface="Open Sans Light"/>
              </a:rPr>
              <a:t>auch</a:t>
            </a:r>
            <a:r>
              <a:rPr lang="en-US" sz="4606" dirty="0">
                <a:solidFill>
                  <a:srgbClr val="000000"/>
                </a:solidFill>
                <a:latin typeface="Open Sans Light"/>
              </a:rPr>
              <a:t> "</a:t>
            </a:r>
            <a:r>
              <a:rPr lang="en-US" sz="4606" dirty="0" err="1">
                <a:solidFill>
                  <a:srgbClr val="000000"/>
                </a:solidFill>
                <a:latin typeface="Open Sans Light Bold"/>
              </a:rPr>
              <a:t>Gesamtschulen</a:t>
            </a:r>
            <a:r>
              <a:rPr lang="en-US" sz="4606" dirty="0">
                <a:solidFill>
                  <a:srgbClr val="000000"/>
                </a:solidFill>
                <a:latin typeface="Open Sans Light"/>
              </a:rPr>
              <a:t>," die </a:t>
            </a:r>
            <a:r>
              <a:rPr lang="en-US" sz="4606" dirty="0" err="1">
                <a:solidFill>
                  <a:srgbClr val="000000"/>
                </a:solidFill>
                <a:latin typeface="Open Sans Light Bold"/>
              </a:rPr>
              <a:t>alle</a:t>
            </a:r>
            <a:r>
              <a:rPr lang="en-US" sz="4606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4606" dirty="0" err="1">
                <a:solidFill>
                  <a:srgbClr val="000000"/>
                </a:solidFill>
                <a:latin typeface="Open Sans Light Bold"/>
              </a:rPr>
              <a:t>drei</a:t>
            </a:r>
            <a:r>
              <a:rPr lang="en-US" sz="4606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4606" dirty="0">
                <a:solidFill>
                  <a:srgbClr val="000000"/>
                </a:solidFill>
                <a:latin typeface="Open Sans Light"/>
              </a:rPr>
              <a:t>(3) </a:t>
            </a:r>
            <a:r>
              <a:rPr lang="en-US" sz="4606" dirty="0" err="1">
                <a:solidFill>
                  <a:srgbClr val="000000"/>
                </a:solidFill>
                <a:latin typeface="Open Sans Light"/>
              </a:rPr>
              <a:t>Optionen</a:t>
            </a:r>
            <a:r>
              <a:rPr lang="en-US" sz="4606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4606" dirty="0">
                <a:solidFill>
                  <a:srgbClr val="000000"/>
                </a:solidFill>
                <a:latin typeface="Open Sans Light Bold"/>
              </a:rPr>
              <a:t>in </a:t>
            </a:r>
            <a:r>
              <a:rPr lang="en-US" sz="4606" dirty="0" err="1">
                <a:solidFill>
                  <a:srgbClr val="000000"/>
                </a:solidFill>
                <a:latin typeface="Open Sans Light Bold"/>
              </a:rPr>
              <a:t>einer</a:t>
            </a:r>
            <a:r>
              <a:rPr lang="en-US" sz="4606" dirty="0">
                <a:solidFill>
                  <a:srgbClr val="000000"/>
                </a:solidFill>
                <a:latin typeface="Open Sans Light Bold"/>
              </a:rPr>
              <a:t> (1) Schule </a:t>
            </a:r>
            <a:r>
              <a:rPr lang="en-US" sz="4606" dirty="0" err="1">
                <a:solidFill>
                  <a:srgbClr val="000000"/>
                </a:solidFill>
                <a:latin typeface="Open Sans Light"/>
              </a:rPr>
              <a:t>haben</a:t>
            </a:r>
            <a:r>
              <a:rPr lang="en-US" sz="4606" dirty="0">
                <a:solidFill>
                  <a:srgbClr val="000000"/>
                </a:solidFill>
                <a:latin typeface="Open Sans Light"/>
              </a:rPr>
              <a:t>.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607135" y="3563681"/>
            <a:ext cx="4393234" cy="63880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-122661" y="2638004"/>
            <a:ext cx="3938187" cy="1794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3992" lvl="1" indent="-331996">
              <a:lnSpc>
                <a:spcPts val="4305"/>
              </a:lnSpc>
              <a:buFont typeface="Arial"/>
              <a:buChar char="•"/>
            </a:pPr>
            <a:r>
              <a:rPr lang="en-US" sz="3075">
                <a:solidFill>
                  <a:srgbClr val="000000"/>
                </a:solidFill>
                <a:latin typeface="Open Sans Light Bold Italics"/>
              </a:rPr>
              <a:t>nach</a:t>
            </a:r>
            <a:r>
              <a:rPr lang="en-US" sz="3075">
                <a:solidFill>
                  <a:srgbClr val="000000"/>
                </a:solidFill>
                <a:latin typeface="Open Sans Light Italics"/>
              </a:rPr>
              <a:t>: after</a:t>
            </a:r>
          </a:p>
          <a:p>
            <a:pPr marL="663992" lvl="1" indent="-331996">
              <a:lnSpc>
                <a:spcPts val="4305"/>
              </a:lnSpc>
              <a:buFont typeface="Arial"/>
              <a:buChar char="•"/>
            </a:pPr>
            <a:r>
              <a:rPr lang="en-US" sz="3075">
                <a:solidFill>
                  <a:srgbClr val="000000"/>
                </a:solidFill>
                <a:latin typeface="Open Sans Light Bold Italics"/>
              </a:rPr>
              <a:t>es gibt</a:t>
            </a:r>
            <a:r>
              <a:rPr lang="en-US" sz="3075">
                <a:solidFill>
                  <a:srgbClr val="000000"/>
                </a:solidFill>
                <a:latin typeface="Open Sans Light Italics"/>
              </a:rPr>
              <a:t>: there are</a:t>
            </a:r>
          </a:p>
          <a:p>
            <a:pPr>
              <a:lnSpc>
                <a:spcPts val="5948"/>
              </a:lnSpc>
            </a:pPr>
            <a:endParaRPr lang="en-US" sz="3075">
              <a:solidFill>
                <a:srgbClr val="000000"/>
              </a:solidFill>
              <a:latin typeface="Open Sans Light Italic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7832" y="174625"/>
            <a:ext cx="1694897" cy="2387179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5EEAADE6-DDE4-4066-A189-01B25192E28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5400000">
            <a:off x="-852461" y="5233962"/>
            <a:ext cx="8809504" cy="398981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BD48EC4-7306-467B-8EAE-B8AEA6E94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25"/>
    </mc:Choice>
    <mc:Fallback>
      <p:transition spd="slow" advTm="31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C6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23682" y="1542265"/>
            <a:ext cx="13780807" cy="2770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3999">
                <a:solidFill>
                  <a:srgbClr val="000000"/>
                </a:solidFill>
                <a:latin typeface="Open Sans Light"/>
              </a:rPr>
              <a:t>Die </a:t>
            </a:r>
            <a:r>
              <a:rPr lang="en-US" sz="3999">
                <a:solidFill>
                  <a:srgbClr val="000000"/>
                </a:solidFill>
                <a:latin typeface="Open Sans Light Bold"/>
              </a:rPr>
              <a:t>Hauptschule</a:t>
            </a:r>
            <a:r>
              <a:rPr lang="en-US" sz="3999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999">
                <a:solidFill>
                  <a:srgbClr val="000000"/>
                </a:solidFill>
                <a:latin typeface="Open Sans Light Bold"/>
              </a:rPr>
              <a:t>geht bis zur 9. Klasse</a:t>
            </a:r>
            <a:r>
              <a:rPr lang="en-US" sz="3999">
                <a:solidFill>
                  <a:srgbClr val="000000"/>
                </a:solidFill>
                <a:latin typeface="Open Sans Light"/>
              </a:rPr>
              <a:t>. Am Ende ist man normalerweise </a:t>
            </a:r>
            <a:r>
              <a:rPr lang="en-US" sz="3999">
                <a:solidFill>
                  <a:srgbClr val="000000"/>
                </a:solidFill>
                <a:latin typeface="Open Sans Light Bold"/>
              </a:rPr>
              <a:t>14-15 Jahre alt</a:t>
            </a:r>
            <a:r>
              <a:rPr lang="en-US" sz="3999">
                <a:solidFill>
                  <a:srgbClr val="000000"/>
                </a:solidFill>
                <a:latin typeface="Open Sans Light"/>
              </a:rPr>
              <a:t>. Nach der Hauptschule kann man eine </a:t>
            </a:r>
            <a:r>
              <a:rPr lang="en-US" sz="3999">
                <a:solidFill>
                  <a:srgbClr val="000000"/>
                </a:solidFill>
                <a:latin typeface="Open Sans Light Bold"/>
              </a:rPr>
              <a:t>Berufsausbildung </a:t>
            </a:r>
            <a:r>
              <a:rPr lang="en-US" sz="3999">
                <a:solidFill>
                  <a:srgbClr val="000000"/>
                </a:solidFill>
                <a:latin typeface="Open Sans Light"/>
              </a:rPr>
              <a:t>machen. </a:t>
            </a:r>
          </a:p>
          <a:p>
            <a:pPr>
              <a:lnSpc>
                <a:spcPts val="5599"/>
              </a:lnSpc>
            </a:pPr>
            <a:endParaRPr lang="en-US" sz="3999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-122661" y="2638004"/>
            <a:ext cx="3938187" cy="7721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63991" lvl="1" indent="-331995">
              <a:lnSpc>
                <a:spcPts val="4305"/>
              </a:lnSpc>
              <a:buFont typeface="Arial"/>
              <a:buChar char="•"/>
            </a:pPr>
            <a:r>
              <a:rPr lang="en-US" sz="3075">
                <a:solidFill>
                  <a:srgbClr val="000000"/>
                </a:solidFill>
                <a:latin typeface="Open Sans Light Bold Italics"/>
              </a:rPr>
              <a:t>geht bis zur:</a:t>
            </a:r>
            <a:r>
              <a:rPr lang="en-US" sz="3075">
                <a:solidFill>
                  <a:srgbClr val="000000"/>
                </a:solidFill>
                <a:latin typeface="Open Sans Light Italics"/>
              </a:rPr>
              <a:t> goes up to the</a:t>
            </a:r>
          </a:p>
          <a:p>
            <a:pPr marL="663992" lvl="1" indent="-331996">
              <a:lnSpc>
                <a:spcPts val="4305"/>
              </a:lnSpc>
              <a:buFont typeface="Arial"/>
              <a:buChar char="•"/>
            </a:pPr>
            <a:r>
              <a:rPr lang="en-US" sz="3075">
                <a:solidFill>
                  <a:srgbClr val="000000"/>
                </a:solidFill>
                <a:latin typeface="Open Sans Light Bold Italics"/>
              </a:rPr>
              <a:t>Klasse: </a:t>
            </a:r>
            <a:r>
              <a:rPr lang="en-US" sz="3075">
                <a:solidFill>
                  <a:srgbClr val="000000"/>
                </a:solidFill>
                <a:latin typeface="Open Sans Light Italics"/>
              </a:rPr>
              <a:t>grade (can also mean class)</a:t>
            </a:r>
          </a:p>
          <a:p>
            <a:pPr marL="663991" lvl="1" indent="-331995">
              <a:lnSpc>
                <a:spcPts val="4305"/>
              </a:lnSpc>
              <a:buFont typeface="Arial"/>
              <a:buChar char="•"/>
            </a:pPr>
            <a:r>
              <a:rPr lang="en-US" sz="3075">
                <a:solidFill>
                  <a:srgbClr val="000000"/>
                </a:solidFill>
                <a:latin typeface="Open Sans Light Bold Italics"/>
              </a:rPr>
              <a:t>man</a:t>
            </a:r>
            <a:r>
              <a:rPr lang="en-US" sz="3075">
                <a:solidFill>
                  <a:srgbClr val="000000"/>
                </a:solidFill>
                <a:latin typeface="Open Sans Light Italics"/>
              </a:rPr>
              <a:t>: one (pronoun)</a:t>
            </a:r>
          </a:p>
          <a:p>
            <a:pPr marL="663988" lvl="1" indent="-331994">
              <a:lnSpc>
                <a:spcPts val="4305"/>
              </a:lnSpc>
              <a:buFont typeface="Arial"/>
              <a:buChar char="•"/>
            </a:pPr>
            <a:r>
              <a:rPr lang="en-US" sz="3075">
                <a:solidFill>
                  <a:srgbClr val="000000"/>
                </a:solidFill>
                <a:latin typeface="Open Sans Light Bold Italics"/>
              </a:rPr>
              <a:t>Berufs-ausbildung: </a:t>
            </a:r>
            <a:r>
              <a:rPr lang="en-US" sz="3075">
                <a:solidFill>
                  <a:srgbClr val="000000"/>
                </a:solidFill>
                <a:latin typeface="Open Sans Light Italics"/>
              </a:rPr>
              <a:t>vocational training</a:t>
            </a:r>
          </a:p>
          <a:p>
            <a:pPr marL="663986" lvl="1" indent="-331993">
              <a:lnSpc>
                <a:spcPts val="4305"/>
              </a:lnSpc>
              <a:buFont typeface="Arial"/>
              <a:buChar char="•"/>
            </a:pPr>
            <a:r>
              <a:rPr lang="en-US" sz="3075">
                <a:solidFill>
                  <a:srgbClr val="000000"/>
                </a:solidFill>
                <a:latin typeface="Open Sans Light Bold Italics"/>
              </a:rPr>
              <a:t>Berufsschule</a:t>
            </a:r>
            <a:r>
              <a:rPr lang="en-US" sz="3075">
                <a:solidFill>
                  <a:srgbClr val="000000"/>
                </a:solidFill>
                <a:latin typeface="Open Sans Light Italics"/>
              </a:rPr>
              <a:t>: vocational school</a:t>
            </a:r>
          </a:p>
          <a:p>
            <a:pPr marL="663988" lvl="1" indent="-331994">
              <a:lnSpc>
                <a:spcPts val="4305"/>
              </a:lnSpc>
              <a:buFont typeface="Arial"/>
              <a:buChar char="•"/>
            </a:pPr>
            <a:r>
              <a:rPr lang="en-US" sz="3075">
                <a:solidFill>
                  <a:srgbClr val="000000"/>
                </a:solidFill>
                <a:latin typeface="Open Sans Light Bold Italics"/>
              </a:rPr>
              <a:t>Fachschule: </a:t>
            </a:r>
            <a:r>
              <a:rPr lang="en-US" sz="3075">
                <a:solidFill>
                  <a:srgbClr val="000000"/>
                </a:solidFill>
                <a:latin typeface="Open Sans Light Italics"/>
              </a:rPr>
              <a:t>technical school </a:t>
            </a:r>
          </a:p>
          <a:p>
            <a:pPr>
              <a:lnSpc>
                <a:spcPts val="5948"/>
              </a:lnSpc>
            </a:pPr>
            <a:endParaRPr lang="en-US" sz="3075">
              <a:solidFill>
                <a:srgbClr val="000000"/>
              </a:solidFill>
              <a:latin typeface="Open Sans Light Italics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-389736" y="5503498"/>
            <a:ext cx="8809504" cy="3989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47832" y="174625"/>
            <a:ext cx="1694897" cy="238717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31234" b="20137"/>
          <a:stretch>
            <a:fillRect/>
          </a:stretch>
        </p:blipFill>
        <p:spPr>
          <a:xfrm>
            <a:off x="10815133" y="4053042"/>
            <a:ext cx="7189357" cy="469429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051950" y="8890"/>
            <a:ext cx="10147598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 u="sng">
                <a:solidFill>
                  <a:srgbClr val="000000"/>
                </a:solidFill>
                <a:latin typeface="Open Sans Extra Bold"/>
              </a:rPr>
              <a:t>Die Hauptschule &amp; Realschule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14507" y="4001360"/>
            <a:ext cx="6600626" cy="55954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  <a:spcBef>
                <a:spcPct val="0"/>
              </a:spcBef>
            </a:pPr>
            <a:r>
              <a:rPr lang="en-US" sz="4000">
                <a:solidFill>
                  <a:srgbClr val="000000"/>
                </a:solidFill>
                <a:latin typeface="Open Sans Light"/>
              </a:rPr>
              <a:t>Die </a:t>
            </a:r>
            <a:r>
              <a:rPr lang="en-US" sz="4000">
                <a:solidFill>
                  <a:srgbClr val="000000"/>
                </a:solidFill>
                <a:latin typeface="Open Sans Light Bold"/>
              </a:rPr>
              <a:t>Realschule geht bis zur 10. Klasse</a:t>
            </a:r>
            <a:r>
              <a:rPr lang="en-US" sz="4000">
                <a:solidFill>
                  <a:srgbClr val="000000"/>
                </a:solidFill>
                <a:latin typeface="Open Sans Light"/>
              </a:rPr>
              <a:t>. Am Ende ist man normalerweise </a:t>
            </a:r>
            <a:r>
              <a:rPr lang="en-US" sz="4000">
                <a:solidFill>
                  <a:srgbClr val="000000"/>
                </a:solidFill>
                <a:latin typeface="Open Sans Light Bold"/>
              </a:rPr>
              <a:t>16-17 Jahre alt</a:t>
            </a:r>
            <a:r>
              <a:rPr lang="en-US" sz="4000">
                <a:solidFill>
                  <a:srgbClr val="000000"/>
                </a:solidFill>
                <a:latin typeface="Open Sans Light"/>
              </a:rPr>
              <a:t> und kann eine </a:t>
            </a:r>
            <a:r>
              <a:rPr lang="en-US" sz="4000">
                <a:solidFill>
                  <a:srgbClr val="000000"/>
                </a:solidFill>
                <a:latin typeface="Open Sans Light Bold"/>
              </a:rPr>
              <a:t>Berufsausbildung</a:t>
            </a:r>
            <a:r>
              <a:rPr lang="en-US" sz="4000">
                <a:solidFill>
                  <a:srgbClr val="000000"/>
                </a:solidFill>
                <a:latin typeface="Open Sans Light"/>
              </a:rPr>
              <a:t> machen, oder zu einer </a:t>
            </a:r>
            <a:r>
              <a:rPr lang="en-US" sz="4000">
                <a:solidFill>
                  <a:srgbClr val="000000"/>
                </a:solidFill>
                <a:latin typeface="Open Sans Light Bold"/>
              </a:rPr>
              <a:t>Berufsschule</a:t>
            </a:r>
            <a:r>
              <a:rPr lang="en-US" sz="4000">
                <a:solidFill>
                  <a:srgbClr val="000000"/>
                </a:solidFill>
                <a:latin typeface="Open Sans Light"/>
              </a:rPr>
              <a:t> oder </a:t>
            </a:r>
            <a:r>
              <a:rPr lang="en-US" sz="4000">
                <a:solidFill>
                  <a:srgbClr val="000000"/>
                </a:solidFill>
                <a:latin typeface="Open Sans Light Bold"/>
              </a:rPr>
              <a:t>Fachschule </a:t>
            </a:r>
            <a:r>
              <a:rPr lang="en-US" sz="4000">
                <a:solidFill>
                  <a:srgbClr val="000000"/>
                </a:solidFill>
                <a:latin typeface="Open Sans Light"/>
              </a:rPr>
              <a:t>gehen. </a:t>
            </a:r>
          </a:p>
          <a:p>
            <a:pPr>
              <a:lnSpc>
                <a:spcPts val="5600"/>
              </a:lnSpc>
              <a:spcBef>
                <a:spcPct val="0"/>
              </a:spcBef>
            </a:pPr>
            <a:endParaRPr lang="en-US" sz="400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166694" y="9038188"/>
            <a:ext cx="6554721" cy="1069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Open Sans Light"/>
              </a:rPr>
              <a:t>Source: </a:t>
            </a:r>
            <a:r>
              <a:rPr lang="en-US" sz="3099" u="sng">
                <a:solidFill>
                  <a:srgbClr val="000000"/>
                </a:solidFill>
                <a:latin typeface="Open Sans Light"/>
              </a:rPr>
              <a:t>https://youtu.be/Q44V-_Icbjc</a:t>
            </a:r>
            <a:r>
              <a:rPr lang="en-US" sz="3099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 algn="ctr">
              <a:lnSpc>
                <a:spcPts val="4339"/>
              </a:lnSpc>
            </a:pPr>
            <a:r>
              <a:rPr lang="en-US" sz="3099">
                <a:solidFill>
                  <a:srgbClr val="000000"/>
                </a:solidFill>
                <a:latin typeface="Open Sans Light"/>
              </a:rPr>
              <a:t>See link for video explanation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7DE5CA6-BB8B-4876-AEC2-E57BFC7A80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597"/>
    </mc:Choice>
    <mc:Fallback>
      <p:transition spd="slow" advTm="40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C6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895345" y="1486961"/>
            <a:ext cx="8902805" cy="9487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60"/>
              </a:lnSpc>
            </a:pPr>
            <a:r>
              <a:rPr lang="en-US" sz="4400" dirty="0">
                <a:solidFill>
                  <a:srgbClr val="000000"/>
                </a:solidFill>
                <a:latin typeface="Open Sans Light"/>
              </a:rPr>
              <a:t>Das </a:t>
            </a:r>
            <a:r>
              <a:rPr lang="en-US" sz="4400" dirty="0">
                <a:solidFill>
                  <a:srgbClr val="000000"/>
                </a:solidFill>
                <a:latin typeface="Open Sans Light Bold"/>
              </a:rPr>
              <a:t>Gymnasium</a:t>
            </a:r>
            <a:r>
              <a:rPr lang="en-US" sz="4400" dirty="0">
                <a:solidFill>
                  <a:srgbClr val="000000"/>
                </a:solidFill>
                <a:latin typeface="Open Sans Light"/>
              </a:rPr>
              <a:t> </a:t>
            </a:r>
            <a:r>
              <a:rPr lang="en-US" sz="4400" dirty="0">
                <a:solidFill>
                  <a:srgbClr val="000000"/>
                </a:solidFill>
                <a:latin typeface="Open Sans Light Bold"/>
              </a:rPr>
              <a:t>geht bis </a:t>
            </a:r>
            <a:r>
              <a:rPr lang="en-US" sz="4400" dirty="0" err="1">
                <a:solidFill>
                  <a:srgbClr val="000000"/>
                </a:solidFill>
                <a:latin typeface="Open Sans Light Bold"/>
              </a:rPr>
              <a:t>zur</a:t>
            </a:r>
            <a:r>
              <a:rPr lang="en-US" sz="4400" dirty="0">
                <a:solidFill>
                  <a:srgbClr val="000000"/>
                </a:solidFill>
                <a:latin typeface="Open Sans Light Bold"/>
              </a:rPr>
              <a:t> 13. </a:t>
            </a:r>
            <a:r>
              <a:rPr lang="en-US" sz="4400" dirty="0" err="1">
                <a:solidFill>
                  <a:srgbClr val="000000"/>
                </a:solidFill>
                <a:latin typeface="Open Sans Light Bold"/>
              </a:rPr>
              <a:t>Klasse</a:t>
            </a:r>
            <a:r>
              <a:rPr lang="en-US" sz="4400" dirty="0">
                <a:solidFill>
                  <a:srgbClr val="000000"/>
                </a:solidFill>
                <a:latin typeface="Open Sans Light"/>
              </a:rPr>
              <a:t>. Am Ende ist man </a:t>
            </a:r>
            <a:r>
              <a:rPr lang="en-US" sz="4400" dirty="0" err="1">
                <a:solidFill>
                  <a:srgbClr val="000000"/>
                </a:solidFill>
                <a:latin typeface="Open Sans Light"/>
              </a:rPr>
              <a:t>normalerweise</a:t>
            </a:r>
            <a:r>
              <a:rPr lang="en-US" sz="44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Open Sans Light Bold"/>
              </a:rPr>
              <a:t>18-19 Jahre alt</a:t>
            </a:r>
            <a:r>
              <a:rPr lang="en-US" sz="4400" dirty="0">
                <a:solidFill>
                  <a:srgbClr val="000000"/>
                </a:solidFill>
                <a:latin typeface="Open Sans Light"/>
              </a:rPr>
              <a:t>. Es </a:t>
            </a:r>
            <a:r>
              <a:rPr lang="en-US" sz="4400" dirty="0" err="1">
                <a:solidFill>
                  <a:srgbClr val="000000"/>
                </a:solidFill>
                <a:latin typeface="Open Sans Light"/>
              </a:rPr>
              <a:t>gibt</a:t>
            </a:r>
            <a:r>
              <a:rPr lang="en-US" sz="44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ns Light"/>
              </a:rPr>
              <a:t>eine</a:t>
            </a:r>
            <a:r>
              <a:rPr lang="en-US" sz="44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ns Light"/>
              </a:rPr>
              <a:t>große</a:t>
            </a:r>
            <a:r>
              <a:rPr lang="en-US" sz="44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ns Light Bold"/>
              </a:rPr>
              <a:t>Prüfung</a:t>
            </a:r>
            <a:r>
              <a:rPr lang="en-US" sz="4400" dirty="0">
                <a:solidFill>
                  <a:srgbClr val="000000"/>
                </a:solidFill>
                <a:latin typeface="Open Sans Light"/>
              </a:rPr>
              <a:t>: "die </a:t>
            </a:r>
            <a:r>
              <a:rPr lang="en-US" sz="4400" dirty="0">
                <a:solidFill>
                  <a:srgbClr val="000000"/>
                </a:solidFill>
                <a:latin typeface="Open Sans Light Bold"/>
              </a:rPr>
              <a:t>Abitur</a:t>
            </a:r>
            <a:r>
              <a:rPr lang="en-US" sz="4400" dirty="0">
                <a:solidFill>
                  <a:srgbClr val="000000"/>
                </a:solidFill>
                <a:latin typeface="Open Sans Light"/>
              </a:rPr>
              <a:t>." </a:t>
            </a:r>
            <a:r>
              <a:rPr lang="en-US" sz="4400" dirty="0" err="1">
                <a:solidFill>
                  <a:srgbClr val="000000"/>
                </a:solidFill>
                <a:latin typeface="Open Sans Light"/>
              </a:rPr>
              <a:t>Mit</a:t>
            </a:r>
            <a:r>
              <a:rPr lang="en-US" sz="4400" dirty="0">
                <a:solidFill>
                  <a:srgbClr val="000000"/>
                </a:solidFill>
                <a:latin typeface="Open Sans Light"/>
              </a:rPr>
              <a:t> dem Abitur </a:t>
            </a:r>
            <a:r>
              <a:rPr lang="en-US" sz="4400" dirty="0" err="1">
                <a:solidFill>
                  <a:srgbClr val="000000"/>
                </a:solidFill>
                <a:latin typeface="Open Sans Light"/>
              </a:rPr>
              <a:t>kann</a:t>
            </a:r>
            <a:r>
              <a:rPr lang="en-US" sz="4400" dirty="0">
                <a:solidFill>
                  <a:srgbClr val="000000"/>
                </a:solidFill>
                <a:latin typeface="Open Sans Light"/>
              </a:rPr>
              <a:t> man an der </a:t>
            </a:r>
            <a:r>
              <a:rPr lang="en-US" sz="4400" dirty="0">
                <a:solidFill>
                  <a:srgbClr val="000000"/>
                </a:solidFill>
                <a:latin typeface="Open Sans Light Bold"/>
              </a:rPr>
              <a:t>Universität </a:t>
            </a:r>
            <a:r>
              <a:rPr lang="en-US" sz="4400" dirty="0" err="1">
                <a:solidFill>
                  <a:srgbClr val="000000"/>
                </a:solidFill>
                <a:latin typeface="Open Sans Light Bold"/>
              </a:rPr>
              <a:t>studieren</a:t>
            </a:r>
            <a:r>
              <a:rPr lang="en-US" sz="4400" dirty="0">
                <a:solidFill>
                  <a:srgbClr val="000000"/>
                </a:solidFill>
                <a:latin typeface="Open Sans Light Bold"/>
              </a:rPr>
              <a:t>. </a:t>
            </a:r>
          </a:p>
          <a:p>
            <a:pPr>
              <a:lnSpc>
                <a:spcPts val="6160"/>
              </a:lnSpc>
            </a:pPr>
            <a:endParaRPr lang="en-US" sz="4400" dirty="0">
              <a:solidFill>
                <a:srgbClr val="000000"/>
              </a:solidFill>
              <a:latin typeface="Open Sans Light Bold"/>
            </a:endParaRPr>
          </a:p>
          <a:p>
            <a:pPr>
              <a:lnSpc>
                <a:spcPts val="6160"/>
              </a:lnSpc>
            </a:pPr>
            <a:r>
              <a:rPr lang="en-US" sz="4400" dirty="0">
                <a:solidFill>
                  <a:srgbClr val="000000"/>
                </a:solidFill>
                <a:latin typeface="Open Sans Light"/>
              </a:rPr>
              <a:t>Die </a:t>
            </a:r>
            <a:r>
              <a:rPr lang="en-US" sz="4400" dirty="0" err="1">
                <a:solidFill>
                  <a:srgbClr val="000000"/>
                </a:solidFill>
                <a:latin typeface="Open Sans Light Bold"/>
              </a:rPr>
              <a:t>Universitäten</a:t>
            </a:r>
            <a:r>
              <a:rPr lang="en-US" sz="4400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4400" dirty="0">
                <a:solidFill>
                  <a:srgbClr val="000000"/>
                </a:solidFill>
                <a:latin typeface="Open Sans Light"/>
              </a:rPr>
              <a:t>in Deutschland </a:t>
            </a:r>
            <a:r>
              <a:rPr lang="en-US" sz="4400" dirty="0" err="1">
                <a:solidFill>
                  <a:srgbClr val="000000"/>
                </a:solidFill>
                <a:latin typeface="Open Sans Light"/>
              </a:rPr>
              <a:t>sind</a:t>
            </a:r>
            <a:r>
              <a:rPr lang="en-US" sz="4400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ns Light Bold"/>
              </a:rPr>
              <a:t>kostenlos</a:t>
            </a:r>
            <a:r>
              <a:rPr lang="en-US" sz="4400" dirty="0">
                <a:solidFill>
                  <a:srgbClr val="000000"/>
                </a:solidFill>
                <a:latin typeface="Open Sans Light Bold"/>
              </a:rPr>
              <a:t>! Es </a:t>
            </a:r>
            <a:r>
              <a:rPr lang="en-US" sz="4400" dirty="0" err="1">
                <a:solidFill>
                  <a:srgbClr val="000000"/>
                </a:solidFill>
                <a:latin typeface="Open Sans Light Bold"/>
              </a:rPr>
              <a:t>kostet</a:t>
            </a:r>
            <a:r>
              <a:rPr lang="en-US" sz="4400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ns Light Bold"/>
              </a:rPr>
              <a:t>nichts</a:t>
            </a:r>
            <a:r>
              <a:rPr lang="en-US" sz="4400" dirty="0">
                <a:solidFill>
                  <a:srgbClr val="000000"/>
                </a:solidFill>
                <a:latin typeface="Open Sans Light"/>
              </a:rPr>
              <a:t>, an </a:t>
            </a:r>
            <a:r>
              <a:rPr lang="en-US" sz="4400" dirty="0" err="1">
                <a:solidFill>
                  <a:srgbClr val="000000"/>
                </a:solidFill>
                <a:latin typeface="Open Sans Light"/>
              </a:rPr>
              <a:t>einer</a:t>
            </a:r>
            <a:r>
              <a:rPr lang="en-US" sz="4400" dirty="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ns Light"/>
              </a:rPr>
              <a:t>deutschen</a:t>
            </a:r>
            <a:r>
              <a:rPr lang="en-US" sz="4400" dirty="0">
                <a:solidFill>
                  <a:srgbClr val="000000"/>
                </a:solidFill>
                <a:latin typeface="Open Sans Light"/>
              </a:rPr>
              <a:t> Universität</a:t>
            </a:r>
            <a:r>
              <a:rPr lang="en-US" sz="4400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ns Light Bold"/>
              </a:rPr>
              <a:t>zu</a:t>
            </a:r>
            <a:r>
              <a:rPr lang="en-US" sz="4400" dirty="0">
                <a:solidFill>
                  <a:srgbClr val="000000"/>
                </a:solidFill>
                <a:latin typeface="Open Sans Light Bold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Open Sans Light Bold"/>
              </a:rPr>
              <a:t>studieren</a:t>
            </a:r>
            <a:r>
              <a:rPr lang="en-US" sz="4400" dirty="0">
                <a:solidFill>
                  <a:srgbClr val="000000"/>
                </a:solidFill>
                <a:latin typeface="Open Sans Light Bold"/>
              </a:rPr>
              <a:t>. </a:t>
            </a:r>
          </a:p>
          <a:p>
            <a:pPr>
              <a:lnSpc>
                <a:spcPts val="6160"/>
              </a:lnSpc>
            </a:pPr>
            <a:endParaRPr lang="en-US" sz="4400" dirty="0">
              <a:solidFill>
                <a:srgbClr val="000000"/>
              </a:solidFill>
              <a:latin typeface="Open Sans Light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0" y="2171700"/>
            <a:ext cx="4695855" cy="8384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7633" lvl="1" indent="-288816">
              <a:lnSpc>
                <a:spcPts val="3745"/>
              </a:lnSpc>
              <a:buFont typeface="Arial"/>
              <a:buChar char="•"/>
            </a:pPr>
            <a:r>
              <a:rPr lang="en-US" sz="2675" dirty="0">
                <a:solidFill>
                  <a:srgbClr val="000000"/>
                </a:solidFill>
                <a:latin typeface="Open Sans Light Bold"/>
              </a:rPr>
              <a:t>Gymnasium</a:t>
            </a:r>
            <a:r>
              <a:rPr lang="en-US" sz="2675" dirty="0">
                <a:solidFill>
                  <a:srgbClr val="000000"/>
                </a:solidFill>
                <a:latin typeface="Open Sans Light"/>
              </a:rPr>
              <a:t> does not mean a place for sports and gymnastics, as in English. In German, that would be a </a:t>
            </a:r>
            <a:r>
              <a:rPr lang="en-US" sz="2675" dirty="0" err="1">
                <a:solidFill>
                  <a:srgbClr val="000000"/>
                </a:solidFill>
                <a:latin typeface="Open Sans Light"/>
              </a:rPr>
              <a:t>Fitnessraum</a:t>
            </a:r>
            <a:r>
              <a:rPr lang="en-US" sz="2675" dirty="0">
                <a:solidFill>
                  <a:srgbClr val="000000"/>
                </a:solidFill>
                <a:latin typeface="Open Sans Light"/>
              </a:rPr>
              <a:t>, </a:t>
            </a:r>
            <a:r>
              <a:rPr lang="en-US" sz="2675" dirty="0" err="1">
                <a:solidFill>
                  <a:srgbClr val="000000"/>
                </a:solidFill>
                <a:latin typeface="Open Sans Light"/>
              </a:rPr>
              <a:t>Sporthalle</a:t>
            </a:r>
            <a:r>
              <a:rPr lang="en-US" sz="2675" dirty="0">
                <a:solidFill>
                  <a:srgbClr val="000000"/>
                </a:solidFill>
                <a:latin typeface="Open Sans Light"/>
              </a:rPr>
              <a:t> or </a:t>
            </a:r>
            <a:r>
              <a:rPr lang="en-US" sz="2675" dirty="0" err="1">
                <a:solidFill>
                  <a:srgbClr val="000000"/>
                </a:solidFill>
                <a:latin typeface="Open Sans Light"/>
              </a:rPr>
              <a:t>Turnhalle</a:t>
            </a:r>
            <a:r>
              <a:rPr lang="en-US" sz="2675" dirty="0">
                <a:solidFill>
                  <a:srgbClr val="000000"/>
                </a:solidFill>
                <a:latin typeface="Open Sans Light"/>
              </a:rPr>
              <a:t>. A Gymnasium is an academic school which is sort of similar to an American high school plus a 2-year college.</a:t>
            </a:r>
          </a:p>
          <a:p>
            <a:pPr marL="577632" lvl="1" indent="-288816">
              <a:lnSpc>
                <a:spcPts val="3745"/>
              </a:lnSpc>
              <a:buFont typeface="Arial"/>
              <a:buChar char="•"/>
            </a:pPr>
            <a:r>
              <a:rPr lang="en-US" sz="2675" dirty="0">
                <a:solidFill>
                  <a:srgbClr val="000000"/>
                </a:solidFill>
                <a:latin typeface="Open Sans Light"/>
              </a:rPr>
              <a:t>The "</a:t>
            </a:r>
            <a:r>
              <a:rPr lang="en-US" sz="2675" dirty="0">
                <a:solidFill>
                  <a:srgbClr val="000000"/>
                </a:solidFill>
                <a:latin typeface="Open Sans Light Bold"/>
              </a:rPr>
              <a:t>Abitur" </a:t>
            </a:r>
            <a:r>
              <a:rPr lang="en-US" sz="2675" dirty="0">
                <a:solidFill>
                  <a:srgbClr val="000000"/>
                </a:solidFill>
                <a:latin typeface="Open Sans Light"/>
              </a:rPr>
              <a:t>refers to both the final exam and the diploma from a Gymnasium and is required to study in a German university.  </a:t>
            </a:r>
          </a:p>
          <a:p>
            <a:pPr>
              <a:lnSpc>
                <a:spcPts val="5388"/>
              </a:lnSpc>
            </a:pPr>
            <a:endParaRPr lang="en-US" sz="2675" dirty="0">
              <a:solidFill>
                <a:srgbClr val="000000"/>
              </a:solidFill>
              <a:latin typeface="Open Sans Light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291103" y="5498545"/>
            <a:ext cx="8809504" cy="3989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77817" y="174625"/>
            <a:ext cx="1341056" cy="18888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893467" y="174625"/>
            <a:ext cx="4114800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798150" y="7276034"/>
            <a:ext cx="4210117" cy="28470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399753" y="3424405"/>
            <a:ext cx="1719095" cy="17190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616753" y="5557162"/>
            <a:ext cx="1671247" cy="167124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923110" y="4563365"/>
            <a:ext cx="2541243" cy="249359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109870" y="-38735"/>
            <a:ext cx="9965641" cy="1293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7599" u="sng">
                <a:solidFill>
                  <a:srgbClr val="000000"/>
                </a:solidFill>
                <a:latin typeface="Open Sans Extra Bold"/>
              </a:rPr>
              <a:t>Das Gymnasium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D69CFE6-360B-4E97-B837-8BE8A1DE40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10"/>
    </mc:Choice>
    <mc:Fallback>
      <p:transition spd="slow" advTm="36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A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08229" y="216529"/>
            <a:ext cx="16383000" cy="29345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775"/>
              </a:lnSpc>
            </a:pPr>
            <a:r>
              <a:rPr lang="en-US" sz="5553" dirty="0">
                <a:solidFill>
                  <a:srgbClr val="000000"/>
                </a:solidFill>
                <a:latin typeface="Open Sans Extra Bold"/>
              </a:rPr>
              <a:t>Max hat </a:t>
            </a:r>
            <a:r>
              <a:rPr lang="en-US" sz="5553" dirty="0" err="1">
                <a:solidFill>
                  <a:srgbClr val="000000"/>
                </a:solidFill>
                <a:latin typeface="Open Sans Extra Bold"/>
              </a:rPr>
              <a:t>viele</a:t>
            </a:r>
            <a:r>
              <a:rPr lang="en-US" sz="5553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5553" dirty="0" err="1">
                <a:solidFill>
                  <a:srgbClr val="000000"/>
                </a:solidFill>
                <a:latin typeface="Open Sans Extra Bold"/>
              </a:rPr>
              <a:t>Fächer</a:t>
            </a:r>
            <a:r>
              <a:rPr lang="en-US" sz="5553" dirty="0">
                <a:solidFill>
                  <a:srgbClr val="000000"/>
                </a:solidFill>
                <a:latin typeface="Open Sans Extra Bold"/>
              </a:rPr>
              <a:t> in </a:t>
            </a:r>
            <a:r>
              <a:rPr lang="en-US" sz="5553" dirty="0" err="1">
                <a:solidFill>
                  <a:srgbClr val="000000"/>
                </a:solidFill>
                <a:latin typeface="Open Sans Extra Bold"/>
              </a:rPr>
              <a:t>seinem</a:t>
            </a:r>
            <a:r>
              <a:rPr lang="en-US" sz="5553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5553" dirty="0" err="1">
                <a:solidFill>
                  <a:srgbClr val="000000"/>
                </a:solidFill>
                <a:latin typeface="Open Sans Extra Bold"/>
              </a:rPr>
              <a:t>Stundenplan</a:t>
            </a:r>
            <a:r>
              <a:rPr lang="en-US" sz="5553" dirty="0">
                <a:solidFill>
                  <a:srgbClr val="000000"/>
                </a:solidFill>
                <a:latin typeface="Open Sans Extra Bold"/>
              </a:rPr>
              <a:t>.</a:t>
            </a:r>
          </a:p>
          <a:p>
            <a:pPr algn="ctr">
              <a:lnSpc>
                <a:spcPts val="7775"/>
              </a:lnSpc>
            </a:pPr>
            <a:r>
              <a:rPr lang="en-US" sz="5553" dirty="0" err="1">
                <a:solidFill>
                  <a:srgbClr val="000000"/>
                </a:solidFill>
                <a:latin typeface="Open Sans Extra Bold"/>
              </a:rPr>
              <a:t>Er</a:t>
            </a:r>
            <a:r>
              <a:rPr lang="en-US" sz="5553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5553" dirty="0" err="1">
                <a:solidFill>
                  <a:srgbClr val="000000"/>
                </a:solidFill>
                <a:latin typeface="Open Sans Extra Bold"/>
              </a:rPr>
              <a:t>lernt</a:t>
            </a:r>
            <a:r>
              <a:rPr lang="en-US" sz="5553" dirty="0">
                <a:solidFill>
                  <a:srgbClr val="000000"/>
                </a:solidFill>
                <a:latin typeface="Open Sans Extra Bold"/>
              </a:rPr>
              <a:t> Deutsch, </a:t>
            </a:r>
            <a:r>
              <a:rPr lang="en-US" sz="5553" dirty="0" err="1">
                <a:solidFill>
                  <a:srgbClr val="000000"/>
                </a:solidFill>
                <a:latin typeface="Open Sans Extra Bold"/>
              </a:rPr>
              <a:t>Englisch</a:t>
            </a:r>
            <a:r>
              <a:rPr lang="en-US" sz="5553" dirty="0">
                <a:solidFill>
                  <a:srgbClr val="000000"/>
                </a:solidFill>
                <a:latin typeface="Open Sans Extra Bold"/>
              </a:rPr>
              <a:t>, </a:t>
            </a:r>
            <a:r>
              <a:rPr lang="en-US" sz="5553" dirty="0" err="1">
                <a:solidFill>
                  <a:srgbClr val="000000"/>
                </a:solidFill>
                <a:latin typeface="Open Sans Extra Bold"/>
              </a:rPr>
              <a:t>Mathe</a:t>
            </a:r>
            <a:r>
              <a:rPr lang="en-US" sz="5553" dirty="0">
                <a:solidFill>
                  <a:srgbClr val="000000"/>
                </a:solidFill>
                <a:latin typeface="Open Sans Extra Bold"/>
              </a:rPr>
              <a:t>, </a:t>
            </a:r>
          </a:p>
          <a:p>
            <a:pPr algn="ctr">
              <a:lnSpc>
                <a:spcPts val="7775"/>
              </a:lnSpc>
            </a:pPr>
            <a:r>
              <a:rPr lang="en-US" sz="5553" dirty="0">
                <a:solidFill>
                  <a:srgbClr val="000000"/>
                </a:solidFill>
                <a:latin typeface="Open Sans Extra Bold"/>
              </a:rPr>
              <a:t>und </a:t>
            </a:r>
            <a:r>
              <a:rPr lang="en-US" sz="5553" dirty="0" err="1">
                <a:solidFill>
                  <a:srgbClr val="000000"/>
                </a:solidFill>
                <a:latin typeface="Open Sans Extra Bold"/>
              </a:rPr>
              <a:t>vieles</a:t>
            </a:r>
            <a:r>
              <a:rPr lang="en-US" sz="5553" dirty="0">
                <a:solidFill>
                  <a:srgbClr val="000000"/>
                </a:solidFill>
                <a:latin typeface="Open Sans Extra Bold"/>
              </a:rPr>
              <a:t> </a:t>
            </a:r>
            <a:r>
              <a:rPr lang="en-US" sz="5553" dirty="0" err="1">
                <a:solidFill>
                  <a:srgbClr val="000000"/>
                </a:solidFill>
                <a:latin typeface="Open Sans Extra Bold"/>
              </a:rPr>
              <a:t>mehr</a:t>
            </a:r>
            <a:r>
              <a:rPr lang="en-US" sz="5553" dirty="0">
                <a:solidFill>
                  <a:srgbClr val="000000"/>
                </a:solidFill>
                <a:latin typeface="Open Sans Extra Bold"/>
              </a:rPr>
              <a:t>! 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84658" y="4708006"/>
            <a:ext cx="4351432" cy="51420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873221" y="4708006"/>
            <a:ext cx="6908658" cy="470652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558975" y="5343932"/>
            <a:ext cx="4881509" cy="3339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2"/>
              </a:lnSpc>
            </a:pPr>
            <a:r>
              <a:rPr lang="en-US" sz="4730">
                <a:solidFill>
                  <a:srgbClr val="000000"/>
                </a:solidFill>
                <a:latin typeface="Open Sans"/>
              </a:rPr>
              <a:t>Ich habe viele Fächer!</a:t>
            </a:r>
          </a:p>
          <a:p>
            <a:pPr algn="ctr">
              <a:lnSpc>
                <a:spcPts val="6622"/>
              </a:lnSpc>
            </a:pPr>
            <a:r>
              <a:rPr lang="en-US" sz="4730">
                <a:solidFill>
                  <a:srgbClr val="000000"/>
                </a:solidFill>
                <a:latin typeface="Open Sans"/>
              </a:rPr>
              <a:t>Ich lerne viel!</a:t>
            </a:r>
          </a:p>
          <a:p>
            <a:pPr algn="ctr">
              <a:lnSpc>
                <a:spcPts val="6622"/>
              </a:lnSpc>
            </a:pPr>
            <a:endParaRPr lang="en-US" sz="473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8700" y="4618617"/>
            <a:ext cx="4500230" cy="450023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189516" y="1257300"/>
            <a:ext cx="3098484" cy="2990037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1D4534C-C038-46E8-9153-6D2F04E15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51"/>
    </mc:Choice>
    <mc:Fallback>
      <p:transition spd="slow" advTm="13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AC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96391" y="3586726"/>
            <a:ext cx="4062909" cy="56715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604198">
            <a:off x="5236788" y="2996058"/>
            <a:ext cx="7351098" cy="573998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791589" y="746646"/>
            <a:ext cx="8704822" cy="1274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58"/>
              </a:lnSpc>
            </a:pPr>
            <a:r>
              <a:rPr lang="en-US" sz="8298" spc="-91">
                <a:solidFill>
                  <a:srgbClr val="000000"/>
                </a:solidFill>
                <a:latin typeface="Alfa Slab One"/>
              </a:rPr>
              <a:t>Das ist Melanie.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17389" y="4701930"/>
            <a:ext cx="5989894" cy="2128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latin typeface="Open Sans"/>
              </a:rPr>
              <a:t>Hallo, ich bin Melanie!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2FA2F15-A294-49B8-8E68-00FA85B9B2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74"/>
    </mc:Choice>
    <mc:Fallback>
      <p:transition spd="slow" advTm="4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2F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00606" y="98378"/>
            <a:ext cx="15886788" cy="4277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43"/>
              </a:lnSpc>
            </a:pPr>
            <a:r>
              <a:rPr lang="en-US" sz="8102" dirty="0">
                <a:solidFill>
                  <a:srgbClr val="FFFFFF"/>
                </a:solidFill>
                <a:latin typeface="Open Sans Extra Bold"/>
              </a:rPr>
              <a:t>Max </a:t>
            </a:r>
            <a:r>
              <a:rPr lang="en-US" sz="8102" dirty="0" err="1">
                <a:solidFill>
                  <a:srgbClr val="FFFFFF"/>
                </a:solidFill>
                <a:latin typeface="Open Sans Extra Bold"/>
              </a:rPr>
              <a:t>lernt</a:t>
            </a:r>
            <a:r>
              <a:rPr lang="en-US" sz="8102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8102" dirty="0" err="1">
                <a:solidFill>
                  <a:srgbClr val="F5F7FA"/>
                </a:solidFill>
                <a:latin typeface="Open Sans Extra Bold"/>
              </a:rPr>
              <a:t>Naturwissenschaften</a:t>
            </a:r>
            <a:r>
              <a:rPr lang="en-US" sz="8102" dirty="0">
                <a:solidFill>
                  <a:srgbClr val="FFFFFF"/>
                </a:solidFill>
                <a:latin typeface="Open Sans Extra Bold"/>
              </a:rPr>
              <a:t>, </a:t>
            </a:r>
            <a:r>
              <a:rPr lang="en-US" sz="8102" dirty="0" err="1">
                <a:solidFill>
                  <a:srgbClr val="FFFFFF"/>
                </a:solidFill>
                <a:latin typeface="Open Sans Extra Bold"/>
              </a:rPr>
              <a:t>wie</a:t>
            </a:r>
            <a:r>
              <a:rPr lang="en-US" sz="8102" dirty="0">
                <a:solidFill>
                  <a:srgbClr val="FFFFFF"/>
                </a:solidFill>
                <a:latin typeface="Open Sans Extra Bold"/>
              </a:rPr>
              <a:t> </a:t>
            </a:r>
            <a:r>
              <a:rPr lang="en-US" sz="8102" dirty="0" err="1">
                <a:solidFill>
                  <a:srgbClr val="31B052"/>
                </a:solidFill>
                <a:latin typeface="Open Sans Extra Bold"/>
              </a:rPr>
              <a:t>Biologie</a:t>
            </a:r>
            <a:r>
              <a:rPr lang="en-US" sz="8102" dirty="0">
                <a:solidFill>
                  <a:srgbClr val="FFFFFF"/>
                </a:solidFill>
                <a:latin typeface="Open Sans Extra Bold"/>
              </a:rPr>
              <a:t>, </a:t>
            </a:r>
            <a:r>
              <a:rPr lang="en-US" sz="8102" dirty="0" err="1">
                <a:solidFill>
                  <a:srgbClr val="6ACFF3"/>
                </a:solidFill>
                <a:latin typeface="Open Sans Extra Bold"/>
              </a:rPr>
              <a:t>Chemie</a:t>
            </a:r>
            <a:r>
              <a:rPr lang="en-US" sz="8102" dirty="0">
                <a:solidFill>
                  <a:srgbClr val="FFFFFF"/>
                </a:solidFill>
                <a:latin typeface="Open Sans Extra Bold"/>
              </a:rPr>
              <a:t>, und </a:t>
            </a:r>
            <a:r>
              <a:rPr lang="en-US" sz="8102" dirty="0" err="1">
                <a:solidFill>
                  <a:srgbClr val="EE9547"/>
                </a:solidFill>
                <a:latin typeface="Open Sans Extra Bold"/>
              </a:rPr>
              <a:t>Physik</a:t>
            </a:r>
            <a:r>
              <a:rPr lang="en-US" sz="8102" dirty="0">
                <a:solidFill>
                  <a:srgbClr val="FFFFFF"/>
                </a:solidFill>
                <a:latin typeface="Open Sans Extra Bold"/>
              </a:rPr>
              <a:t>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99051" y="4868345"/>
            <a:ext cx="2921879" cy="292187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460336" y="7388262"/>
            <a:ext cx="2479464" cy="267688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55833" y="7361970"/>
            <a:ext cx="2703176" cy="27031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55197" y="4868345"/>
            <a:ext cx="1939936" cy="19423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443894" y="6802612"/>
            <a:ext cx="3180970" cy="32625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209241" y="8034496"/>
            <a:ext cx="2234653" cy="22346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6468572" y="5005626"/>
            <a:ext cx="2348329" cy="25250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1029381">
            <a:off x="12303977" y="4970399"/>
            <a:ext cx="3227643" cy="13757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810995" y="7043870"/>
            <a:ext cx="1355798" cy="30212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145846" y="5113895"/>
            <a:ext cx="1883097" cy="188309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5449740" y="8224240"/>
            <a:ext cx="2579203" cy="18409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3917798" y="6245187"/>
            <a:ext cx="1979053" cy="1979053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5D4E2A53-FC63-4C31-9C5C-5994C38622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8"/>
    </mc:Choice>
    <mc:Fallback>
      <p:transition spd="slow" advTm="10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F47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1952" y="2917933"/>
            <a:ext cx="1502850" cy="24158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864187" y="2966599"/>
            <a:ext cx="1748185" cy="241583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73014" y="173176"/>
            <a:ext cx="17363708" cy="2328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48"/>
              </a:lnSpc>
            </a:pPr>
            <a:r>
              <a:rPr lang="en-US" sz="6677">
                <a:solidFill>
                  <a:srgbClr val="000000"/>
                </a:solidFill>
                <a:latin typeface="Open Sans Extra Bold"/>
              </a:rPr>
              <a:t>Max lernt eine Fremdsprache, wie Französisch, Spanisch, oder Russisch.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11202" y="2529279"/>
            <a:ext cx="2390486" cy="20886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031116" y="3949739"/>
            <a:ext cx="2281650" cy="16912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176078" y="2915658"/>
            <a:ext cx="1136688" cy="145729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24909" y="4166194"/>
            <a:ext cx="2017786" cy="125836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3464958" y="4074053"/>
            <a:ext cx="1616906" cy="142691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689994" y="2711182"/>
            <a:ext cx="2780490" cy="27897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2967717" y="2810608"/>
            <a:ext cx="2114146" cy="15260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557336" y="7134540"/>
            <a:ext cx="2958782" cy="29587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477647" y="7261457"/>
            <a:ext cx="2968393" cy="2704948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473014" y="5405722"/>
            <a:ext cx="3458294" cy="85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8"/>
              </a:lnSpc>
            </a:pPr>
            <a:r>
              <a:rPr lang="en-US" sz="4984">
                <a:solidFill>
                  <a:srgbClr val="000000"/>
                </a:solidFill>
                <a:latin typeface="Open Sans"/>
              </a:rPr>
              <a:t>Französisch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351237" y="5574338"/>
            <a:ext cx="2182915" cy="697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6"/>
              </a:lnSpc>
            </a:pPr>
            <a:r>
              <a:rPr lang="en-US" sz="4140">
                <a:solidFill>
                  <a:srgbClr val="000000"/>
                </a:solidFill>
                <a:latin typeface="Open Sans"/>
              </a:rPr>
              <a:t>Spanisch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273410" y="5497106"/>
            <a:ext cx="2218051" cy="759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3"/>
              </a:lnSpc>
            </a:pPr>
            <a:r>
              <a:rPr lang="en-US" sz="4359">
                <a:solidFill>
                  <a:srgbClr val="000000"/>
                </a:solidFill>
                <a:latin typeface="Open Sans"/>
              </a:rPr>
              <a:t>Russisch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37264" y="7916273"/>
            <a:ext cx="3540622" cy="697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96"/>
              </a:lnSpc>
            </a:pPr>
            <a:r>
              <a:rPr lang="en-US" sz="4140">
                <a:solidFill>
                  <a:srgbClr val="000000"/>
                </a:solidFill>
                <a:latin typeface="Open Sans"/>
              </a:rPr>
              <a:t>Fremdsprache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C59E1F8-9D17-474D-AAC7-D1AA3E991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23"/>
    </mc:Choice>
    <mc:Fallback>
      <p:transition spd="slow" advTm="10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C6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53524" y="3244519"/>
            <a:ext cx="2759590" cy="358811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469591" y="2278380"/>
            <a:ext cx="2194358" cy="30847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430921" y="2459155"/>
            <a:ext cx="2097161" cy="22181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31653" y="2445669"/>
            <a:ext cx="1847115" cy="22181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480831" y="2459155"/>
            <a:ext cx="2097161" cy="221815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-133350"/>
            <a:ext cx="16636967" cy="2411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0"/>
              </a:lnSpc>
            </a:pPr>
            <a:r>
              <a:rPr lang="en-US" sz="6900">
                <a:solidFill>
                  <a:srgbClr val="FFFFFF"/>
                </a:solidFill>
                <a:latin typeface="Open Sans Extra Bold"/>
              </a:rPr>
              <a:t>Max lernt auch Religion, Ethik, Geschichte, Geografie...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751738" y="6164262"/>
            <a:ext cx="2675642" cy="29282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6675" y="6342656"/>
            <a:ext cx="2452929" cy="234561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663949" y="3184439"/>
            <a:ext cx="1607850" cy="47800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858894" y="5574487"/>
            <a:ext cx="2214957" cy="279049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856586" y="3517223"/>
            <a:ext cx="3252554" cy="3252554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1653524" y="6925101"/>
            <a:ext cx="6455616" cy="926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47"/>
              </a:lnSpc>
            </a:pPr>
            <a:r>
              <a:rPr lang="en-US" sz="5390">
                <a:solidFill>
                  <a:srgbClr val="F5F7FA"/>
                </a:solidFill>
                <a:latin typeface="Open Sans"/>
              </a:rPr>
              <a:t>Geografie/Erdkunde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469591" y="8512149"/>
            <a:ext cx="3802209" cy="997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97"/>
              </a:lnSpc>
            </a:pPr>
            <a:r>
              <a:rPr lang="en-US" sz="5855">
                <a:solidFill>
                  <a:srgbClr val="F5F7FA"/>
                </a:solidFill>
                <a:latin typeface="Open Sans"/>
              </a:rPr>
              <a:t>Geschichte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430921" y="4781201"/>
            <a:ext cx="2886671" cy="1049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92"/>
              </a:lnSpc>
            </a:pPr>
            <a:r>
              <a:rPr lang="en-US" sz="6137">
                <a:solidFill>
                  <a:srgbClr val="F5F7FA"/>
                </a:solidFill>
                <a:latin typeface="Open Sans"/>
              </a:rPr>
              <a:t>Religion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045477" y="8978162"/>
            <a:ext cx="1788255" cy="10469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67"/>
              </a:lnSpc>
            </a:pPr>
            <a:r>
              <a:rPr lang="en-US" sz="6119">
                <a:solidFill>
                  <a:srgbClr val="F5F7FA"/>
                </a:solidFill>
                <a:latin typeface="Open Sans"/>
              </a:rPr>
              <a:t>Ethik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BB996BF1-FEBF-4FE2-BA5E-CCDDAAA7B9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36"/>
    </mc:Choice>
    <mc:Fallback>
      <p:transition spd="slow" advTm="10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0640" y="187720"/>
            <a:ext cx="17739123" cy="2231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3"/>
              </a:lnSpc>
            </a:pPr>
            <a:r>
              <a:rPr lang="en-US" sz="6409">
                <a:solidFill>
                  <a:srgbClr val="000000"/>
                </a:solidFill>
                <a:latin typeface="Open Sans Extra Bold"/>
              </a:rPr>
              <a:t>...Informatik, Politik, Sport, und Gesellschaftslehre.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720852" y="2437921"/>
            <a:ext cx="3025973" cy="22732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60032" y="2928679"/>
            <a:ext cx="2121641" cy="28768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94208" y="1968846"/>
            <a:ext cx="2099861" cy="209986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707157" y="2928679"/>
            <a:ext cx="3203669" cy="314760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040552" y="4233791"/>
            <a:ext cx="4196808" cy="343089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737950" y="4407114"/>
            <a:ext cx="2020638" cy="20257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040552" y="3166586"/>
            <a:ext cx="2466470" cy="24664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739021" y="2639474"/>
            <a:ext cx="2009248" cy="200924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618803" y="3232246"/>
            <a:ext cx="2977244" cy="297724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030082" y="7470110"/>
            <a:ext cx="2700481" cy="2700481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11804469" y="7455159"/>
            <a:ext cx="6483531" cy="1803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7"/>
              </a:lnSpc>
            </a:pPr>
            <a:r>
              <a:rPr lang="en-US" sz="5205">
                <a:solidFill>
                  <a:srgbClr val="000000"/>
                </a:solidFill>
                <a:latin typeface="Open Sans"/>
              </a:rPr>
              <a:t>Gesellschaftslehre </a:t>
            </a:r>
          </a:p>
          <a:p>
            <a:pPr algn="ctr">
              <a:lnSpc>
                <a:spcPts val="7287"/>
              </a:lnSpc>
            </a:pPr>
            <a:r>
              <a:rPr lang="en-US" sz="5205">
                <a:solidFill>
                  <a:srgbClr val="000000"/>
                </a:solidFill>
                <a:latin typeface="Open Sans"/>
              </a:rPr>
              <a:t>(Sozialkunde)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60032" y="7727961"/>
            <a:ext cx="1853591" cy="23544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719632" y="6432816"/>
            <a:ext cx="2027193" cy="279131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781673" y="4792239"/>
            <a:ext cx="3404256" cy="880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59"/>
              </a:lnSpc>
            </a:pPr>
            <a:r>
              <a:rPr lang="en-US" sz="5185" dirty="0" err="1">
                <a:solidFill>
                  <a:srgbClr val="000000"/>
                </a:solidFill>
                <a:latin typeface="Open Sans"/>
              </a:rPr>
              <a:t>Informatik</a:t>
            </a:r>
            <a:endParaRPr lang="en-US" sz="5185" dirty="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146821" y="6074286"/>
            <a:ext cx="1731215" cy="92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52"/>
              </a:lnSpc>
            </a:pPr>
            <a:r>
              <a:rPr lang="en-US" sz="5394">
                <a:solidFill>
                  <a:srgbClr val="000000"/>
                </a:solidFill>
                <a:latin typeface="Open Sans"/>
              </a:rPr>
              <a:t>Sport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781673" y="9155165"/>
            <a:ext cx="1984584" cy="927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5"/>
              </a:lnSpc>
            </a:pPr>
            <a:r>
              <a:rPr lang="en-US" sz="5497">
                <a:solidFill>
                  <a:srgbClr val="000000"/>
                </a:solidFill>
                <a:latin typeface="Open Sans"/>
              </a:rPr>
              <a:t>Politik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924E8762-04F9-4F95-BDFB-3CE0030C0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21"/>
    </mc:Choice>
    <mc:Fallback>
      <p:transition spd="slow" advTm="146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32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74521"/>
            <a:ext cx="17512182" cy="9537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8"/>
              </a:lnSpc>
            </a:pPr>
            <a:r>
              <a:rPr lang="en-US" sz="6088">
                <a:solidFill>
                  <a:srgbClr val="3DF472"/>
                </a:solidFill>
                <a:latin typeface="Open Sans Extra Bold Bold"/>
              </a:rPr>
              <a:t>Andere Fächer:</a:t>
            </a:r>
          </a:p>
          <a:p>
            <a:pPr marL="1314585" lvl="1" indent="-657292">
              <a:lnSpc>
                <a:spcPts val="9498"/>
              </a:lnSpc>
              <a:buFont typeface="Arial"/>
              <a:buChar char="•"/>
            </a:pPr>
            <a:r>
              <a:rPr lang="en-US" sz="6088">
                <a:solidFill>
                  <a:srgbClr val="FFFFFF"/>
                </a:solidFill>
                <a:latin typeface="Open Sans Bold"/>
              </a:rPr>
              <a:t>Technik / Ingenieurwesen / Engineering </a:t>
            </a:r>
          </a:p>
          <a:p>
            <a:pPr marL="1314585" lvl="1" indent="-657292">
              <a:lnSpc>
                <a:spcPts val="9498"/>
              </a:lnSpc>
              <a:buFont typeface="Arial"/>
              <a:buChar char="•"/>
            </a:pPr>
            <a:r>
              <a:rPr lang="en-US" sz="6088">
                <a:solidFill>
                  <a:srgbClr val="FFFFFF"/>
                </a:solidFill>
                <a:latin typeface="Open Sans Bold"/>
              </a:rPr>
              <a:t>Psychologie</a:t>
            </a:r>
          </a:p>
          <a:p>
            <a:pPr marL="1314584" lvl="1" indent="-657292">
              <a:lnSpc>
                <a:spcPts val="9498"/>
              </a:lnSpc>
              <a:buFont typeface="Arial"/>
              <a:buChar char="•"/>
            </a:pPr>
            <a:r>
              <a:rPr lang="en-US" sz="6088">
                <a:solidFill>
                  <a:srgbClr val="FFFFFF"/>
                </a:solidFill>
                <a:latin typeface="Open Sans Bold"/>
              </a:rPr>
              <a:t>Photograpfie</a:t>
            </a:r>
          </a:p>
          <a:p>
            <a:pPr marL="1314585" lvl="1" indent="-657292">
              <a:lnSpc>
                <a:spcPts val="9498"/>
              </a:lnSpc>
              <a:buFont typeface="Arial"/>
              <a:buChar char="•"/>
            </a:pPr>
            <a:r>
              <a:rPr lang="en-US" sz="6088">
                <a:solidFill>
                  <a:srgbClr val="FFFFFF"/>
                </a:solidFill>
                <a:latin typeface="Open Sans Bold"/>
              </a:rPr>
              <a:t>Band / Orchester / Chor</a:t>
            </a:r>
          </a:p>
          <a:p>
            <a:pPr marL="1314585" lvl="1" indent="-657292">
              <a:lnSpc>
                <a:spcPts val="9498"/>
              </a:lnSpc>
              <a:buFont typeface="Arial"/>
              <a:buChar char="•"/>
            </a:pPr>
            <a:r>
              <a:rPr lang="en-US" sz="6088">
                <a:solidFill>
                  <a:srgbClr val="FFFFFF"/>
                </a:solidFill>
                <a:latin typeface="Open Sans Bold"/>
              </a:rPr>
              <a:t>Theater / Schauspielkunst</a:t>
            </a:r>
          </a:p>
          <a:p>
            <a:pPr marL="1314585" lvl="1" indent="-657292">
              <a:lnSpc>
                <a:spcPts val="9498"/>
              </a:lnSpc>
              <a:buFont typeface="Arial"/>
              <a:buChar char="•"/>
            </a:pPr>
            <a:r>
              <a:rPr lang="en-US" sz="6088">
                <a:solidFill>
                  <a:srgbClr val="FFFFFF"/>
                </a:solidFill>
                <a:latin typeface="Open Sans Bold"/>
              </a:rPr>
              <a:t>Hauswirtschaft</a:t>
            </a:r>
          </a:p>
          <a:p>
            <a:pPr marL="1314584" lvl="1" indent="-657292">
              <a:lnSpc>
                <a:spcPts val="9498"/>
              </a:lnSpc>
              <a:buFont typeface="Arial"/>
              <a:buChar char="•"/>
            </a:pPr>
            <a:r>
              <a:rPr lang="en-US" sz="6088">
                <a:solidFill>
                  <a:srgbClr val="FFFFFF"/>
                </a:solidFill>
                <a:latin typeface="Open Sans Bold"/>
              </a:rPr>
              <a:t>Wirtschaft / Ökonomie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761653">
            <a:off x="15599633" y="1522608"/>
            <a:ext cx="2008129" cy="24013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5399588" y="360037"/>
            <a:ext cx="2888412" cy="23632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17556" y="2559624"/>
            <a:ext cx="1449726" cy="1838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49858" y="3766057"/>
            <a:ext cx="2197780" cy="14917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97762" y="4024154"/>
            <a:ext cx="2238693" cy="22386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187606" y="5826958"/>
            <a:ext cx="2466250" cy="20531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367178" y="7531137"/>
            <a:ext cx="1581570" cy="158157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0370365" y="8029464"/>
            <a:ext cx="2166485" cy="216648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B0814F3-B457-493D-9110-493CC5198C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91"/>
    </mc:Choice>
    <mc:Fallback>
      <p:transition spd="slow" advTm="28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087707" y="1459075"/>
            <a:ext cx="1940517" cy="1940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738462" y="4656243"/>
            <a:ext cx="4351432" cy="51420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22348" y="4893040"/>
            <a:ext cx="6908658" cy="470652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977349" y="5493238"/>
            <a:ext cx="5925682" cy="247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2"/>
              </a:lnSpc>
            </a:pPr>
            <a:r>
              <a:rPr lang="en-US" sz="4730">
                <a:solidFill>
                  <a:srgbClr val="000000"/>
                </a:solidFill>
                <a:latin typeface="Open Sans"/>
              </a:rPr>
              <a:t>Meine erste Klasse ist Geschichte. </a:t>
            </a:r>
          </a:p>
          <a:p>
            <a:pPr algn="ctr">
              <a:lnSpc>
                <a:spcPts val="6622"/>
              </a:lnSpc>
            </a:pPr>
            <a:r>
              <a:rPr lang="en-US" sz="4730">
                <a:solidFill>
                  <a:srgbClr val="000000"/>
                </a:solidFill>
                <a:latin typeface="Open Sans"/>
              </a:rPr>
              <a:t>Es beginnt um 8:00.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52893"/>
            <a:ext cx="16677606" cy="376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200">
                <a:solidFill>
                  <a:srgbClr val="000000"/>
                </a:solidFill>
                <a:latin typeface="Open Sans Extra Bold"/>
              </a:rPr>
              <a:t>Der Schultag beginnt um acht Uhr. </a:t>
            </a:r>
          </a:p>
          <a:p>
            <a:pPr algn="ctr">
              <a:lnSpc>
                <a:spcPts val="10079"/>
              </a:lnSpc>
            </a:pPr>
            <a:r>
              <a:rPr lang="en-US" sz="7200">
                <a:solidFill>
                  <a:srgbClr val="000000"/>
                </a:solidFill>
                <a:latin typeface="Open Sans Extra Bold"/>
              </a:rPr>
              <a:t>Zuerst hat Max Geschichte.</a:t>
            </a:r>
          </a:p>
          <a:p>
            <a:pPr algn="ctr">
              <a:lnSpc>
                <a:spcPts val="10080"/>
              </a:lnSpc>
            </a:pPr>
            <a:endParaRPr lang="en-US" sz="7200">
              <a:solidFill>
                <a:srgbClr val="000000"/>
              </a:solidFill>
              <a:latin typeface="Open Sans Extra Bold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439973" y="2476449"/>
            <a:ext cx="1550600" cy="21797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290448" y="2429334"/>
            <a:ext cx="720433" cy="21418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822348" y="2750437"/>
            <a:ext cx="1542029" cy="149962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5CE1EE2-8F63-413F-9C4E-015204D6CF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1"/>
    </mc:Choice>
    <mc:Fallback>
      <p:transition spd="slow" advTm="81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9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448627" y="4492951"/>
            <a:ext cx="4351432" cy="51420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39969" y="4925753"/>
            <a:ext cx="6908658" cy="470652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847908" y="5575030"/>
            <a:ext cx="5925682" cy="331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2"/>
              </a:lnSpc>
            </a:pPr>
            <a:r>
              <a:rPr lang="en-US" sz="4730" dirty="0">
                <a:solidFill>
                  <a:srgbClr val="000000"/>
                </a:solidFill>
                <a:latin typeface="Open Sans"/>
              </a:rPr>
              <a:t>Ich </a:t>
            </a:r>
            <a:r>
              <a:rPr lang="en-US" sz="4730" dirty="0" err="1">
                <a:solidFill>
                  <a:srgbClr val="000000"/>
                </a:solidFill>
                <a:latin typeface="Open Sans"/>
              </a:rPr>
              <a:t>habe</a:t>
            </a:r>
            <a:r>
              <a:rPr lang="en-US" sz="47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730" dirty="0" err="1">
                <a:solidFill>
                  <a:srgbClr val="000000"/>
                </a:solidFill>
                <a:latin typeface="Open Sans"/>
              </a:rPr>
              <a:t>Geschichte</a:t>
            </a:r>
            <a:r>
              <a:rPr lang="en-US" sz="47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730" dirty="0" err="1">
                <a:solidFill>
                  <a:srgbClr val="000000"/>
                </a:solidFill>
                <a:latin typeface="Open Sans"/>
              </a:rPr>
              <a:t>nicht</a:t>
            </a:r>
            <a:r>
              <a:rPr lang="en-US" sz="47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730" dirty="0" err="1">
                <a:solidFill>
                  <a:srgbClr val="000000"/>
                </a:solidFill>
                <a:latin typeface="Open Sans"/>
              </a:rPr>
              <a:t>gern</a:t>
            </a:r>
            <a:r>
              <a:rPr lang="en-US" sz="4730" dirty="0">
                <a:solidFill>
                  <a:srgbClr val="000000"/>
                </a:solidFill>
                <a:latin typeface="Open Sans"/>
              </a:rPr>
              <a:t>. Ich </a:t>
            </a:r>
            <a:r>
              <a:rPr lang="en-US" sz="4730" dirty="0" err="1">
                <a:solidFill>
                  <a:srgbClr val="000000"/>
                </a:solidFill>
                <a:latin typeface="Open Sans"/>
              </a:rPr>
              <a:t>finde</a:t>
            </a:r>
            <a:r>
              <a:rPr lang="en-US" sz="47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730" dirty="0" err="1">
                <a:solidFill>
                  <a:srgbClr val="000000"/>
                </a:solidFill>
                <a:latin typeface="Open Sans"/>
              </a:rPr>
              <a:t>Geschichte</a:t>
            </a:r>
            <a:r>
              <a:rPr lang="en-US" sz="473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4730" dirty="0" err="1">
                <a:solidFill>
                  <a:srgbClr val="000000"/>
                </a:solidFill>
                <a:latin typeface="Open Sans"/>
              </a:rPr>
              <a:t>blöd</a:t>
            </a:r>
            <a:r>
              <a:rPr lang="en-US" sz="4730" dirty="0">
                <a:solidFill>
                  <a:srgbClr val="000000"/>
                </a:solidFill>
                <a:latin typeface="Open Sans"/>
              </a:rPr>
              <a:t>!</a:t>
            </a:r>
          </a:p>
          <a:p>
            <a:pPr algn="ctr">
              <a:lnSpc>
                <a:spcPts val="6622"/>
              </a:lnSpc>
            </a:pPr>
            <a:endParaRPr lang="en-US" sz="4730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649879" y="1696339"/>
            <a:ext cx="2350912" cy="23509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43525" y="5599014"/>
            <a:ext cx="2442943" cy="34342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58917" y="5524786"/>
            <a:ext cx="1135030" cy="337441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83750" y="189518"/>
            <a:ext cx="17120500" cy="3982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40"/>
              </a:lnSpc>
            </a:pPr>
            <a:r>
              <a:rPr lang="en-US" sz="7600">
                <a:solidFill>
                  <a:srgbClr val="000000"/>
                </a:solidFill>
                <a:latin typeface="Open Sans Extra Bold"/>
              </a:rPr>
              <a:t>Max hat Geschichte nicht gern. </a:t>
            </a:r>
          </a:p>
          <a:p>
            <a:pPr algn="ctr">
              <a:lnSpc>
                <a:spcPts val="10640"/>
              </a:lnSpc>
            </a:pPr>
            <a:r>
              <a:rPr lang="en-US" sz="7600">
                <a:solidFill>
                  <a:srgbClr val="000000"/>
                </a:solidFill>
                <a:latin typeface="Open Sans Extra Bold"/>
              </a:rPr>
              <a:t>Er mag Geschichte nicht. </a:t>
            </a:r>
          </a:p>
          <a:p>
            <a:pPr algn="ctr">
              <a:lnSpc>
                <a:spcPts val="10640"/>
              </a:lnSpc>
            </a:pPr>
            <a:r>
              <a:rPr lang="en-US" sz="7600">
                <a:solidFill>
                  <a:srgbClr val="000000"/>
                </a:solidFill>
                <a:latin typeface="Open Sans Extra Bold"/>
              </a:rPr>
              <a:t>Er findet Geschichte blöd.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399767" y="4683656"/>
            <a:ext cx="5140202" cy="5056674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C733179-0A06-4BA6-97D3-5C5EC2FBE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38"/>
    </mc:Choice>
    <mc:Fallback>
      <p:transition spd="slow" advTm="12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710179" y="4688325"/>
            <a:ext cx="4351432" cy="51420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22558" y="3990782"/>
            <a:ext cx="8280166" cy="564086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957301" y="5080332"/>
            <a:ext cx="6589552" cy="247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2"/>
              </a:lnSpc>
            </a:pPr>
            <a:r>
              <a:rPr lang="en-US" sz="4730">
                <a:solidFill>
                  <a:srgbClr val="000000"/>
                </a:solidFill>
                <a:latin typeface="Open Sans"/>
              </a:rPr>
              <a:t>Um 9:30 habe ich Bio.</a:t>
            </a:r>
          </a:p>
          <a:p>
            <a:pPr algn="ctr">
              <a:lnSpc>
                <a:spcPts val="6622"/>
              </a:lnSpc>
            </a:pPr>
            <a:r>
              <a:rPr lang="en-US" sz="4730">
                <a:solidFill>
                  <a:srgbClr val="000000"/>
                </a:solidFill>
                <a:latin typeface="Open Sans"/>
              </a:rPr>
              <a:t>Bio ist meine zweite (2.) Klasse.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22558" y="660667"/>
            <a:ext cx="17283749" cy="376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Open Sans Extra Bold"/>
              </a:rPr>
              <a:t>Dann hat Max Biologie.</a:t>
            </a:r>
          </a:p>
          <a:p>
            <a:pPr algn="ctr">
              <a:lnSpc>
                <a:spcPts val="10079"/>
              </a:lnSpc>
            </a:pPr>
            <a:r>
              <a:rPr lang="en-US" sz="7200">
                <a:solidFill>
                  <a:srgbClr val="000000"/>
                </a:solidFill>
                <a:latin typeface="Open Sans Extra Bold"/>
              </a:rPr>
              <a:t>Er hat um neun Uhr dreißig Biologie.</a:t>
            </a:r>
          </a:p>
          <a:p>
            <a:pPr algn="ctr">
              <a:lnSpc>
                <a:spcPts val="10080"/>
              </a:lnSpc>
            </a:pPr>
            <a:endParaRPr lang="en-US" sz="7200">
              <a:solidFill>
                <a:srgbClr val="000000"/>
              </a:solidFill>
              <a:latin typeface="Open Sans Extra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496936" y="3215350"/>
            <a:ext cx="2411574" cy="24115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662840" y="3214754"/>
            <a:ext cx="3596460" cy="35964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17994" y="230312"/>
            <a:ext cx="2240373" cy="798388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CABCE2F-9A82-490E-8AA5-1E23B81EE3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80"/>
    </mc:Choice>
    <mc:Fallback>
      <p:transition spd="slow" advTm="10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32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37358" y="4435223"/>
            <a:ext cx="4351432" cy="51420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700" y="4868025"/>
            <a:ext cx="6908658" cy="4706523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66800" y="5555402"/>
            <a:ext cx="5925682" cy="3312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2"/>
              </a:lnSpc>
            </a:pPr>
            <a:r>
              <a:rPr lang="en-US" sz="4730">
                <a:solidFill>
                  <a:srgbClr val="000000"/>
                </a:solidFill>
                <a:latin typeface="Open Sans"/>
              </a:rPr>
              <a:t>Ich habe Bio gern! Ich finde Bio interessant!</a:t>
            </a:r>
          </a:p>
          <a:p>
            <a:pPr algn="ctr">
              <a:lnSpc>
                <a:spcPts val="6622"/>
              </a:lnSpc>
            </a:pPr>
            <a:endParaRPr lang="en-US" sz="473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620475" y="121976"/>
            <a:ext cx="13047051" cy="330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15"/>
              </a:lnSpc>
            </a:pPr>
            <a:r>
              <a:rPr lang="en-US" sz="6296">
                <a:solidFill>
                  <a:srgbClr val="000000"/>
                </a:solidFill>
                <a:latin typeface="Open Sans Extra Bold"/>
              </a:rPr>
              <a:t>Max hat Biologie gern. </a:t>
            </a:r>
          </a:p>
          <a:p>
            <a:pPr algn="ctr">
              <a:lnSpc>
                <a:spcPts val="8815"/>
              </a:lnSpc>
            </a:pPr>
            <a:r>
              <a:rPr lang="en-US" sz="6296">
                <a:solidFill>
                  <a:srgbClr val="000000"/>
                </a:solidFill>
                <a:latin typeface="Open Sans Extra Bold"/>
              </a:rPr>
              <a:t>Er mag Biologie. </a:t>
            </a:r>
          </a:p>
          <a:p>
            <a:pPr algn="ctr">
              <a:lnSpc>
                <a:spcPts val="8815"/>
              </a:lnSpc>
            </a:pPr>
            <a:r>
              <a:rPr lang="en-US" sz="6296">
                <a:solidFill>
                  <a:srgbClr val="000000"/>
                </a:solidFill>
                <a:latin typeface="Open Sans Extra Bold"/>
              </a:rPr>
              <a:t>Er findet Biologie interessant.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278735" y="456293"/>
            <a:ext cx="2759890" cy="275989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027449" y="3294195"/>
            <a:ext cx="2499437" cy="21057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4239834" y="5688398"/>
            <a:ext cx="3710801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392343" y="5611928"/>
            <a:ext cx="1774508" cy="41148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743B02B-D0ED-4B16-879D-875586D9D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57"/>
    </mc:Choice>
    <mc:Fallback>
      <p:transition spd="slow" advTm="10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E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0510" y="193307"/>
            <a:ext cx="17784370" cy="4274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40"/>
              </a:lnSpc>
            </a:pPr>
            <a:r>
              <a:rPr lang="en-US" sz="8100">
                <a:solidFill>
                  <a:srgbClr val="000000"/>
                </a:solidFill>
                <a:latin typeface="Open Sans Extra Bold"/>
              </a:rPr>
              <a:t>Danach hat Max Sport.</a:t>
            </a:r>
          </a:p>
          <a:p>
            <a:pPr algn="ctr">
              <a:lnSpc>
                <a:spcPts val="11340"/>
              </a:lnSpc>
            </a:pPr>
            <a:r>
              <a:rPr lang="en-US" sz="8100">
                <a:solidFill>
                  <a:srgbClr val="000000"/>
                </a:solidFill>
                <a:latin typeface="Open Sans Extra Bold"/>
              </a:rPr>
              <a:t>Sport ist sein Lieblingsfach!</a:t>
            </a:r>
          </a:p>
          <a:p>
            <a:pPr algn="ctr">
              <a:lnSpc>
                <a:spcPts val="11340"/>
              </a:lnSpc>
            </a:pPr>
            <a:r>
              <a:rPr lang="en-US" sz="8100">
                <a:solidFill>
                  <a:srgbClr val="000000"/>
                </a:solidFill>
                <a:latin typeface="Open Sans Extra Bold"/>
              </a:rPr>
              <a:t>Er findet, Sport macht Spaß!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37358" y="4435223"/>
            <a:ext cx="4351432" cy="514201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28700" y="4868025"/>
            <a:ext cx="6908658" cy="4706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760769" y="5650652"/>
            <a:ext cx="4326837" cy="42511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62156" y="1868438"/>
            <a:ext cx="1625450" cy="12475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786300" y="4709436"/>
            <a:ext cx="3066774" cy="306677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66800" y="5555402"/>
            <a:ext cx="5925682" cy="247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2"/>
              </a:lnSpc>
            </a:pPr>
            <a:r>
              <a:rPr lang="en-US" sz="4730">
                <a:solidFill>
                  <a:srgbClr val="000000"/>
                </a:solidFill>
                <a:latin typeface="Open Sans"/>
              </a:rPr>
              <a:t>Sport ist mein Lieblingsfach! Sport macht Spaß!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172BA00-8012-4941-A16F-9D85AC43C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269CAD-1835-4CF4-A425-27EE2876C25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05373" y="629506"/>
            <a:ext cx="2240373" cy="7983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66"/>
    </mc:Choice>
    <mc:Fallback>
      <p:transition spd="slow" advTm="107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9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196391" y="3586726"/>
            <a:ext cx="4062909" cy="56715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2354" y="5600946"/>
            <a:ext cx="2864930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718046" y="2576101"/>
            <a:ext cx="2518309" cy="432327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94047" y="2828583"/>
            <a:ext cx="2530276" cy="25062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68707" y="6422513"/>
            <a:ext cx="2690945" cy="354071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12496" y="746646"/>
            <a:ext cx="15263008" cy="1274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958"/>
              </a:lnSpc>
            </a:pPr>
            <a:r>
              <a:rPr lang="en-US" sz="8298" spc="-91">
                <a:solidFill>
                  <a:srgbClr val="000000"/>
                </a:solidFill>
                <a:latin typeface="Alfa Slab One"/>
              </a:rPr>
              <a:t>Melanie ist sechs Jahre alt.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35559">
            <a:off x="7376621" y="2482207"/>
            <a:ext cx="5666829" cy="4424849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7198387" y="3472426"/>
            <a:ext cx="5989894" cy="2128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latin typeface="Open Sans"/>
              </a:rPr>
              <a:t>Ich bin sechs Jahre alt!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C84B616-B3C3-44CE-91E1-51B8890945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40"/>
    </mc:Choice>
    <mc:Fallback>
      <p:transition spd="slow" advTm="5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11790" y="270856"/>
            <a:ext cx="16105895" cy="555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48"/>
              </a:lnSpc>
            </a:pPr>
            <a:r>
              <a:rPr lang="en-US" sz="5514">
                <a:solidFill>
                  <a:srgbClr val="000000"/>
                </a:solidFill>
                <a:latin typeface="Open Sans Extra Bold"/>
              </a:rPr>
              <a:t>Dann hat Max eine große Pause. Die Pause ist fünfundvierzig (45) Minuten lang. Max ißt das Mittagsessen in der Mensa. Andere Schüler* gehen nach Hause und essen.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139824" y="6105845"/>
            <a:ext cx="3819261" cy="34468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53190" y="6411026"/>
            <a:ext cx="1823927" cy="29900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532732" y="5625099"/>
            <a:ext cx="1431332" cy="135065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712887" y="5824791"/>
            <a:ext cx="578359" cy="11509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82909" y="-89382"/>
            <a:ext cx="2240373" cy="79838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54352" y="3147457"/>
            <a:ext cx="1690007" cy="1690007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54352" y="9476528"/>
            <a:ext cx="8327914" cy="6650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>
                <a:solidFill>
                  <a:srgbClr val="000000"/>
                </a:solidFill>
                <a:latin typeface="Open Sans Light Italics"/>
              </a:rPr>
              <a:t>die Mensa = die Cafeteria = die Kantine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612131" y="4277003"/>
            <a:ext cx="3160398" cy="560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3270">
                <a:solidFill>
                  <a:srgbClr val="000000"/>
                </a:solidFill>
                <a:latin typeface="Open Sans Light Italics"/>
              </a:rPr>
              <a:t>*other students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21867" y="3201286"/>
            <a:ext cx="3160398" cy="560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8"/>
              </a:lnSpc>
            </a:pPr>
            <a:r>
              <a:rPr lang="en-US" sz="3270">
                <a:solidFill>
                  <a:srgbClr val="000000"/>
                </a:solidFill>
                <a:latin typeface="Open Sans Light Italics"/>
              </a:rPr>
              <a:t>*lunch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192330" y="4981912"/>
            <a:ext cx="1690007" cy="16900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437742" y="6978078"/>
            <a:ext cx="4671643" cy="318255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3539868" y="6975755"/>
            <a:ext cx="2802141" cy="331124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628242" y="7772137"/>
            <a:ext cx="4006954" cy="1104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8"/>
              </a:lnSpc>
            </a:pPr>
            <a:r>
              <a:rPr lang="en-US" sz="3198">
                <a:solidFill>
                  <a:srgbClr val="000000"/>
                </a:solidFill>
                <a:latin typeface="Open Sans"/>
              </a:rPr>
              <a:t>Ich esse Mittagessen in der Mensa!</a:t>
            </a:r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0FAD1A07-53F0-4826-8A1E-D9A999655C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51"/>
    </mc:Choice>
    <mc:Fallback>
      <p:transition spd="slow" advTm="24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0B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4472" y="251289"/>
            <a:ext cx="17259300" cy="2727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7800">
                <a:solidFill>
                  <a:srgbClr val="FFFFFF"/>
                </a:solidFill>
                <a:latin typeface="Open Sans Extra Bold"/>
              </a:rPr>
              <a:t>Nach der Pause hat Max Englisch.</a:t>
            </a:r>
          </a:p>
          <a:p>
            <a:pPr algn="ctr">
              <a:lnSpc>
                <a:spcPts val="10920"/>
              </a:lnSpc>
            </a:pPr>
            <a:r>
              <a:rPr lang="en-US" sz="7800">
                <a:solidFill>
                  <a:srgbClr val="FFFFFF"/>
                </a:solidFill>
                <a:latin typeface="Open Sans Extra Bold"/>
              </a:rPr>
              <a:t>Er findet Englisch verwirrend! 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94192" y="3928252"/>
            <a:ext cx="2948416" cy="30873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612340" y="4465589"/>
            <a:ext cx="4351432" cy="514201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03682" y="4686023"/>
            <a:ext cx="7220392" cy="49188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349138" y="7343387"/>
            <a:ext cx="3354545" cy="294361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195170" y="5499176"/>
            <a:ext cx="5925682" cy="2478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22"/>
              </a:lnSpc>
            </a:pPr>
            <a:r>
              <a:rPr lang="en-US" sz="4730">
                <a:solidFill>
                  <a:srgbClr val="000000"/>
                </a:solidFill>
                <a:latin typeface="Open Sans"/>
              </a:rPr>
              <a:t>Meine letzte Klasse ist Englisch. Ich finde Englisch verwirrend!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6689" y="4465589"/>
            <a:ext cx="3122448" cy="327386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2555247" y="2911728"/>
            <a:ext cx="2114186" cy="58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400">
                <a:solidFill>
                  <a:srgbClr val="FFFFFF"/>
                </a:solidFill>
                <a:latin typeface="Open Sans Light"/>
              </a:rPr>
              <a:t>*confusing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FA14C89-8878-4166-8DB0-7017AF68E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53"/>
    </mc:Choice>
    <mc:Fallback>
      <p:transition spd="slow" advTm="103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161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907868" y="4332854"/>
            <a:ext cx="4836480" cy="571519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1028700"/>
            <a:ext cx="13239406" cy="901934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61823" y="3302505"/>
            <a:ext cx="11639695" cy="3605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46"/>
              </a:lnSpc>
            </a:pPr>
            <a:r>
              <a:rPr lang="en-US" sz="4104">
                <a:solidFill>
                  <a:srgbClr val="000000"/>
                </a:solidFill>
                <a:latin typeface="Open Sans Bold"/>
              </a:rPr>
              <a:t>Zuerst </a:t>
            </a:r>
            <a:r>
              <a:rPr lang="en-US" sz="4104">
                <a:solidFill>
                  <a:srgbClr val="000000"/>
                </a:solidFill>
                <a:latin typeface="Open Sans"/>
              </a:rPr>
              <a:t>habe ich Geschichte. </a:t>
            </a:r>
            <a:r>
              <a:rPr lang="en-US" sz="4104">
                <a:solidFill>
                  <a:srgbClr val="000000"/>
                </a:solidFill>
                <a:latin typeface="Open Sans Bold"/>
              </a:rPr>
              <a:t>Dann </a:t>
            </a:r>
            <a:r>
              <a:rPr lang="en-US" sz="4104">
                <a:solidFill>
                  <a:srgbClr val="000000"/>
                </a:solidFill>
                <a:latin typeface="Open Sans"/>
              </a:rPr>
              <a:t>habe ich Bio. </a:t>
            </a:r>
            <a:r>
              <a:rPr lang="en-US" sz="4104">
                <a:solidFill>
                  <a:srgbClr val="000000"/>
                </a:solidFill>
                <a:latin typeface="Open Sans Bold"/>
              </a:rPr>
              <a:t>Danach </a:t>
            </a:r>
            <a:r>
              <a:rPr lang="en-US" sz="4104">
                <a:solidFill>
                  <a:srgbClr val="000000"/>
                </a:solidFill>
                <a:latin typeface="Open Sans"/>
              </a:rPr>
              <a:t>habe ich Sport. </a:t>
            </a:r>
            <a:r>
              <a:rPr lang="en-US" sz="4104">
                <a:solidFill>
                  <a:srgbClr val="000000"/>
                </a:solidFill>
                <a:latin typeface="Open Sans Bold"/>
              </a:rPr>
              <a:t>Dann </a:t>
            </a:r>
            <a:r>
              <a:rPr lang="en-US" sz="4104">
                <a:solidFill>
                  <a:srgbClr val="000000"/>
                </a:solidFill>
                <a:latin typeface="Open Sans"/>
              </a:rPr>
              <a:t>ist die Pause und ich esse MIttagsessen in der Mensa. </a:t>
            </a:r>
            <a:r>
              <a:rPr lang="en-US" sz="4104">
                <a:solidFill>
                  <a:srgbClr val="000000"/>
                </a:solidFill>
                <a:latin typeface="Open Sans Bold"/>
              </a:rPr>
              <a:t>Zuletzt </a:t>
            </a:r>
            <a:r>
              <a:rPr lang="en-US" sz="4104">
                <a:solidFill>
                  <a:srgbClr val="000000"/>
                </a:solidFill>
                <a:latin typeface="Open Sans"/>
              </a:rPr>
              <a:t>habe ich Englisch. Das ist mein </a:t>
            </a:r>
            <a:r>
              <a:rPr lang="en-US" sz="4104">
                <a:solidFill>
                  <a:srgbClr val="000000"/>
                </a:solidFill>
                <a:latin typeface="Open Sans Bold"/>
              </a:rPr>
              <a:t>Stundenplan </a:t>
            </a:r>
            <a:r>
              <a:rPr lang="en-US" sz="4104">
                <a:solidFill>
                  <a:srgbClr val="000000"/>
                </a:solidFill>
                <a:latin typeface="Open Sans"/>
              </a:rPr>
              <a:t>am Montag, Mittwoch, und Freitag!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239406" y="277666"/>
            <a:ext cx="4339817" cy="4187924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40D39F3-28E6-42C4-99DD-2282A3A291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50"/>
    </mc:Choice>
    <mc:Fallback>
      <p:transition spd="slow" advTm="189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B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11588" y="2038936"/>
            <a:ext cx="5366636" cy="4326886"/>
            <a:chOff x="0" y="0"/>
            <a:chExt cx="7155514" cy="576918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-235559">
              <a:off x="173985" y="226812"/>
              <a:ext cx="6807544" cy="5315558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20962" y="1160540"/>
              <a:ext cx="6879923" cy="23520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23"/>
                </a:lnSpc>
              </a:pPr>
              <a:r>
                <a:rPr lang="en-US" sz="3374">
                  <a:solidFill>
                    <a:srgbClr val="000000"/>
                  </a:solidFill>
                  <a:latin typeface="Open Sans"/>
                </a:rPr>
                <a:t>Ich gehe in die Grundschule. Ich bin in der ersten (1.) Klasse. </a:t>
              </a: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521622" y="4387295"/>
            <a:ext cx="4062909" cy="567157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79892"/>
            <a:ext cx="15865517" cy="2163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8"/>
              </a:lnSpc>
            </a:pPr>
            <a:r>
              <a:rPr lang="en-US" sz="7099" spc="-78">
                <a:solidFill>
                  <a:srgbClr val="000000"/>
                </a:solidFill>
                <a:latin typeface="Alfa Slab One"/>
              </a:rPr>
              <a:t>Melanie geht in die Grundschule. </a:t>
            </a:r>
          </a:p>
          <a:p>
            <a:pPr marL="0" lvl="0" indent="0" algn="ctr">
              <a:lnSpc>
                <a:spcPts val="8518"/>
              </a:lnSpc>
            </a:pPr>
            <a:r>
              <a:rPr lang="en-US" sz="7099" spc="-78">
                <a:solidFill>
                  <a:srgbClr val="000000"/>
                </a:solidFill>
                <a:latin typeface="Alfa Slab One"/>
              </a:rPr>
              <a:t>Sie ist in der ersten (1.) Klasse.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0178" y="2141850"/>
            <a:ext cx="8241431" cy="7731961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433084" y="6375135"/>
            <a:ext cx="5796000" cy="3498676"/>
            <a:chOff x="0" y="0"/>
            <a:chExt cx="7727999" cy="4664901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>
            <a:xfrm>
              <a:off x="0" y="0"/>
              <a:ext cx="7727999" cy="4664901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alphaModFix amt="61000"/>
            </a:blip>
            <a:srcRect/>
            <a:stretch>
              <a:fillRect/>
            </a:stretch>
          </p:blipFill>
          <p:spPr>
            <a:xfrm>
              <a:off x="2283902" y="1227234"/>
              <a:ext cx="3160196" cy="3073291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403029" y="3192842"/>
            <a:ext cx="7935729" cy="76012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72"/>
              </a:lnSpc>
            </a:pPr>
            <a:r>
              <a:rPr lang="en-US" sz="3600">
                <a:solidFill>
                  <a:srgbClr val="000000"/>
                </a:solidFill>
                <a:latin typeface="Open Sans Light"/>
              </a:rPr>
              <a:t>Alle </a:t>
            </a:r>
            <a:r>
              <a:rPr lang="en-US" sz="3600">
                <a:solidFill>
                  <a:srgbClr val="000000"/>
                </a:solidFill>
                <a:latin typeface="Open Sans Light Bold"/>
              </a:rPr>
              <a:t>Kinder</a:t>
            </a:r>
            <a:r>
              <a:rPr lang="en-US" sz="3600">
                <a:solidFill>
                  <a:srgbClr val="000000"/>
                </a:solidFill>
                <a:latin typeface="Open Sans Light"/>
              </a:rPr>
              <a:t> in </a:t>
            </a:r>
            <a:r>
              <a:rPr lang="en-US" sz="3600">
                <a:solidFill>
                  <a:srgbClr val="000000"/>
                </a:solidFill>
                <a:latin typeface="Open Sans Light Bold"/>
              </a:rPr>
              <a:t>Deutschland</a:t>
            </a:r>
            <a:r>
              <a:rPr lang="en-US" sz="3600">
                <a:solidFill>
                  <a:srgbClr val="000000"/>
                </a:solidFill>
                <a:latin typeface="Open Sans Light"/>
              </a:rPr>
              <a:t> </a:t>
            </a:r>
            <a:r>
              <a:rPr lang="en-US" sz="3600">
                <a:solidFill>
                  <a:srgbClr val="000000"/>
                </a:solidFill>
                <a:latin typeface="Open Sans Light Bold"/>
              </a:rPr>
              <a:t>beginnen</a:t>
            </a:r>
            <a:r>
              <a:rPr lang="en-US" sz="3600">
                <a:solidFill>
                  <a:srgbClr val="000000"/>
                </a:solidFill>
                <a:latin typeface="Open Sans Light"/>
              </a:rPr>
              <a:t> mit der </a:t>
            </a:r>
            <a:r>
              <a:rPr lang="en-US" sz="3600">
                <a:solidFill>
                  <a:srgbClr val="000000"/>
                </a:solidFill>
                <a:latin typeface="Open Sans Light Bold"/>
              </a:rPr>
              <a:t>Grundschule</a:t>
            </a:r>
            <a:r>
              <a:rPr lang="en-US" sz="3600">
                <a:solidFill>
                  <a:srgbClr val="000000"/>
                </a:solidFill>
                <a:latin typeface="Open Sans Light"/>
              </a:rPr>
              <a:t>. </a:t>
            </a:r>
          </a:p>
          <a:p>
            <a:pPr algn="ctr">
              <a:lnSpc>
                <a:spcPts val="5472"/>
              </a:lnSpc>
            </a:pPr>
            <a:endParaRPr lang="en-US" sz="3600">
              <a:solidFill>
                <a:srgbClr val="000000"/>
              </a:solidFill>
              <a:latin typeface="Open Sans Light"/>
            </a:endParaRPr>
          </a:p>
          <a:p>
            <a:pPr algn="ctr">
              <a:lnSpc>
                <a:spcPts val="5472"/>
              </a:lnSpc>
            </a:pPr>
            <a:r>
              <a:rPr lang="en-US" sz="3600">
                <a:solidFill>
                  <a:srgbClr val="000000"/>
                </a:solidFill>
                <a:latin typeface="Open Sans Light"/>
              </a:rPr>
              <a:t>In </a:t>
            </a:r>
            <a:r>
              <a:rPr lang="en-US" sz="3600">
                <a:solidFill>
                  <a:srgbClr val="000000"/>
                </a:solidFill>
                <a:latin typeface="Open Sans Light Bold"/>
              </a:rPr>
              <a:t>Österreich </a:t>
            </a:r>
            <a:r>
              <a:rPr lang="en-US" sz="3600">
                <a:solidFill>
                  <a:srgbClr val="000000"/>
                </a:solidFill>
                <a:latin typeface="Open Sans Light"/>
              </a:rPr>
              <a:t>heißt diese Schule eine "</a:t>
            </a:r>
            <a:r>
              <a:rPr lang="en-US" sz="3600">
                <a:solidFill>
                  <a:srgbClr val="000000"/>
                </a:solidFill>
                <a:latin typeface="Open Sans Light Bold"/>
              </a:rPr>
              <a:t>Volksschule</a:t>
            </a:r>
            <a:r>
              <a:rPr lang="en-US" sz="3600">
                <a:solidFill>
                  <a:srgbClr val="000000"/>
                </a:solidFill>
                <a:latin typeface="Open Sans Light"/>
              </a:rPr>
              <a:t>", und in der </a:t>
            </a:r>
            <a:r>
              <a:rPr lang="en-US" sz="3600">
                <a:solidFill>
                  <a:srgbClr val="000000"/>
                </a:solidFill>
                <a:latin typeface="Open Sans Light Bold"/>
              </a:rPr>
              <a:t>Schweiz</a:t>
            </a:r>
            <a:r>
              <a:rPr lang="en-US" sz="3600">
                <a:solidFill>
                  <a:srgbClr val="000000"/>
                </a:solidFill>
                <a:latin typeface="Open Sans Light"/>
              </a:rPr>
              <a:t> heißt sie die "</a:t>
            </a:r>
            <a:r>
              <a:rPr lang="en-US" sz="3600">
                <a:solidFill>
                  <a:srgbClr val="000000"/>
                </a:solidFill>
                <a:latin typeface="Open Sans Light Bold"/>
              </a:rPr>
              <a:t>Primarstufe</a:t>
            </a:r>
            <a:r>
              <a:rPr lang="en-US" sz="3600">
                <a:solidFill>
                  <a:srgbClr val="000000"/>
                </a:solidFill>
                <a:latin typeface="Open Sans Light"/>
              </a:rPr>
              <a:t>."</a:t>
            </a:r>
          </a:p>
          <a:p>
            <a:pPr algn="ctr">
              <a:lnSpc>
                <a:spcPts val="5472"/>
              </a:lnSpc>
            </a:pPr>
            <a:endParaRPr lang="en-US" sz="3600">
              <a:solidFill>
                <a:srgbClr val="000000"/>
              </a:solidFill>
              <a:latin typeface="Open Sans Light"/>
            </a:endParaRPr>
          </a:p>
          <a:p>
            <a:pPr algn="ctr">
              <a:lnSpc>
                <a:spcPts val="5472"/>
              </a:lnSpc>
            </a:pPr>
            <a:r>
              <a:rPr lang="en-US" sz="3600">
                <a:solidFill>
                  <a:srgbClr val="000000"/>
                </a:solidFill>
                <a:latin typeface="Open Sans Light"/>
              </a:rPr>
              <a:t>Kinder </a:t>
            </a:r>
            <a:r>
              <a:rPr lang="en-US" sz="3600">
                <a:solidFill>
                  <a:srgbClr val="000000"/>
                </a:solidFill>
                <a:latin typeface="Open Sans Light Bold"/>
              </a:rPr>
              <a:t>gehen </a:t>
            </a:r>
            <a:r>
              <a:rPr lang="en-US" sz="3600">
                <a:solidFill>
                  <a:srgbClr val="000000"/>
                </a:solidFill>
                <a:latin typeface="Open Sans Light"/>
              </a:rPr>
              <a:t>in die Grundschule für</a:t>
            </a:r>
            <a:r>
              <a:rPr lang="en-US" sz="3600">
                <a:solidFill>
                  <a:srgbClr val="000000"/>
                </a:solidFill>
                <a:latin typeface="Open Sans Light Bold"/>
              </a:rPr>
              <a:t> fünf (5) </a:t>
            </a:r>
            <a:r>
              <a:rPr lang="en-US" sz="3600">
                <a:solidFill>
                  <a:srgbClr val="000000"/>
                </a:solidFill>
                <a:latin typeface="Open Sans Light"/>
              </a:rPr>
              <a:t>oder</a:t>
            </a:r>
            <a:r>
              <a:rPr lang="en-US" sz="3600">
                <a:solidFill>
                  <a:srgbClr val="000000"/>
                </a:solidFill>
                <a:latin typeface="Open Sans Light Bold"/>
              </a:rPr>
              <a:t> sechs (6) Jahre.</a:t>
            </a:r>
          </a:p>
          <a:p>
            <a:pPr algn="ctr">
              <a:lnSpc>
                <a:spcPts val="5472"/>
              </a:lnSpc>
            </a:pPr>
            <a:endParaRPr lang="en-US" sz="3600">
              <a:solidFill>
                <a:srgbClr val="000000"/>
              </a:solidFill>
              <a:latin typeface="Open Sans Light Bold"/>
            </a:endParaRPr>
          </a:p>
          <a:p>
            <a:pPr algn="ctr">
              <a:lnSpc>
                <a:spcPts val="5472"/>
              </a:lnSpc>
            </a:pPr>
            <a:endParaRPr lang="en-US" sz="3600">
              <a:solidFill>
                <a:srgbClr val="000000"/>
              </a:solidFill>
              <a:latin typeface="Open Sans Light Bold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334548" y="2343694"/>
            <a:ext cx="1293455" cy="9539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5398380" y="2141850"/>
            <a:ext cx="879709" cy="117686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44186" y="4538803"/>
            <a:ext cx="1765315" cy="91134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8154882" y="5570911"/>
            <a:ext cx="1613152" cy="103804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526844" y="7413696"/>
            <a:ext cx="882657" cy="874934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F068D355-AD4C-48AE-AA93-B1326E230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346"/>
    </mc:Choice>
    <mc:Fallback>
      <p:transition spd="slow" advTm="27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EF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28273" y="600641"/>
            <a:ext cx="17566726" cy="3245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8"/>
              </a:lnSpc>
            </a:pPr>
            <a:r>
              <a:rPr lang="en-US" sz="7099" spc="-78">
                <a:solidFill>
                  <a:srgbClr val="000000"/>
                </a:solidFill>
                <a:latin typeface="Alfa Slab One"/>
              </a:rPr>
              <a:t>In der Grundschule lernt Melanie Mathe, Lesen, und Schreiben.</a:t>
            </a:r>
          </a:p>
          <a:p>
            <a:pPr marL="0" lvl="0" indent="0" algn="ctr">
              <a:lnSpc>
                <a:spcPts val="8518"/>
              </a:lnSpc>
            </a:pPr>
            <a:endParaRPr lang="en-US" sz="7099" spc="-78">
              <a:solidFill>
                <a:srgbClr val="000000"/>
              </a:solidFill>
              <a:latin typeface="Alfa Slab One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338399" y="4013616"/>
            <a:ext cx="5262435" cy="395340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238064" y="3581257"/>
            <a:ext cx="5406027" cy="481812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00711" y="4051213"/>
            <a:ext cx="4331368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09569" y="8370570"/>
            <a:ext cx="1972628" cy="88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Mathe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309539" y="8370570"/>
            <a:ext cx="1804194" cy="88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Lesen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434822" y="8370570"/>
            <a:ext cx="3069590" cy="88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Schreiben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AF47AF0-8866-40B3-8A74-828CE06490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91"/>
    </mc:Choice>
    <mc:Fallback>
      <p:transition spd="slow" advTm="9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C6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0637" y="600641"/>
            <a:ext cx="17566726" cy="3245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8"/>
              </a:lnSpc>
            </a:pPr>
            <a:r>
              <a:rPr lang="en-US" sz="7099" spc="-78">
                <a:solidFill>
                  <a:srgbClr val="000000"/>
                </a:solidFill>
                <a:latin typeface="Alfa Slab One"/>
              </a:rPr>
              <a:t>Melanie lernt auch Kunst, Musik, und Sport.</a:t>
            </a:r>
          </a:p>
          <a:p>
            <a:pPr marL="0" lvl="0" indent="0" algn="ctr">
              <a:lnSpc>
                <a:spcPts val="8518"/>
              </a:lnSpc>
            </a:pPr>
            <a:endParaRPr lang="en-US" sz="7099" spc="-78">
              <a:solidFill>
                <a:srgbClr val="000000"/>
              </a:solidFill>
              <a:latin typeface="Alfa Slab One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5907" y="2867028"/>
            <a:ext cx="3591134" cy="45529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743333" y="3645063"/>
            <a:ext cx="4414217" cy="36196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231473" y="3645063"/>
            <a:ext cx="3560838" cy="361965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313789" y="8370570"/>
            <a:ext cx="1764189" cy="88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Kunst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84602" y="8370570"/>
            <a:ext cx="1830388" cy="88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Musik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919709" y="8370570"/>
            <a:ext cx="1668780" cy="88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Sport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49CA549F-FBA1-4F91-8CC1-421513C87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81"/>
    </mc:Choice>
    <mc:Fallback>
      <p:transition spd="slow" advTm="7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A2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35619" y="534007"/>
            <a:ext cx="17616762" cy="2163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518"/>
              </a:lnSpc>
            </a:pPr>
            <a:r>
              <a:rPr lang="en-US" sz="7099" spc="-78">
                <a:solidFill>
                  <a:srgbClr val="000000"/>
                </a:solidFill>
                <a:latin typeface="Alfa Slab One"/>
              </a:rPr>
              <a:t>Melanie beginnt auch, Englisch zu lernen.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26085" y="4422959"/>
            <a:ext cx="3127248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69756" y="3352699"/>
            <a:ext cx="1839907" cy="100358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838124" y="8766810"/>
            <a:ext cx="2503170" cy="887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5200">
                <a:solidFill>
                  <a:srgbClr val="000000"/>
                </a:solidFill>
                <a:latin typeface="Open Sans"/>
              </a:rPr>
              <a:t>Englisch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940676" y="3335551"/>
            <a:ext cx="6406648" cy="5401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71"/>
              </a:lnSpc>
            </a:pPr>
            <a:r>
              <a:rPr lang="en-US" sz="6122">
                <a:solidFill>
                  <a:srgbClr val="000000"/>
                </a:solidFill>
                <a:latin typeface="Open Sans"/>
              </a:rPr>
              <a:t>Lesen, Schreiben, Mathe, Kunst, Musik, Sport, und Englisch sind </a:t>
            </a:r>
            <a:r>
              <a:rPr lang="en-US" sz="6122">
                <a:solidFill>
                  <a:srgbClr val="000000"/>
                </a:solidFill>
                <a:latin typeface="Open Sans Bold"/>
              </a:rPr>
              <a:t>"Fächer"</a:t>
            </a:r>
            <a:r>
              <a:rPr lang="en-US" sz="6122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t="32600" r="27297" b="9638"/>
          <a:stretch>
            <a:fillRect/>
          </a:stretch>
        </p:blipFill>
        <p:spPr>
          <a:xfrm>
            <a:off x="12764556" y="3352699"/>
            <a:ext cx="5187825" cy="411647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940696" y="7402503"/>
            <a:ext cx="6201500" cy="133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75"/>
              </a:lnSpc>
            </a:pPr>
            <a:r>
              <a:rPr lang="en-US" sz="3839">
                <a:solidFill>
                  <a:srgbClr val="000000"/>
                </a:solidFill>
                <a:latin typeface="Open Sans Light Bold Italics"/>
              </a:rPr>
              <a:t>das Fach</a:t>
            </a:r>
            <a:r>
              <a:rPr lang="en-US" sz="3839">
                <a:solidFill>
                  <a:srgbClr val="000000"/>
                </a:solidFill>
                <a:latin typeface="Open Sans Light Italics"/>
              </a:rPr>
              <a:t> = school subject </a:t>
            </a:r>
          </a:p>
          <a:p>
            <a:pPr algn="ctr">
              <a:lnSpc>
                <a:spcPts val="5375"/>
              </a:lnSpc>
            </a:pPr>
            <a:r>
              <a:rPr lang="en-US" sz="3839">
                <a:solidFill>
                  <a:srgbClr val="000000"/>
                </a:solidFill>
                <a:latin typeface="Open Sans Light Bold Italics"/>
              </a:rPr>
              <a:t>die Fächer</a:t>
            </a:r>
            <a:r>
              <a:rPr lang="en-US" sz="3839">
                <a:solidFill>
                  <a:srgbClr val="000000"/>
                </a:solidFill>
                <a:latin typeface="Open Sans Light Italics"/>
              </a:rPr>
              <a:t> = subjects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2BD8700-6219-4918-A683-072E234F03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61"/>
    </mc:Choice>
    <mc:Fallback>
      <p:transition spd="slow" advTm="16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BB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0637" y="44107"/>
            <a:ext cx="17566726" cy="40322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8"/>
              </a:lnSpc>
            </a:pPr>
            <a:r>
              <a:rPr lang="en-US" sz="6599" spc="-72">
                <a:solidFill>
                  <a:srgbClr val="000000"/>
                </a:solidFill>
                <a:latin typeface="Alfa Slab One"/>
              </a:rPr>
              <a:t>Melanie hat Mathe gern. </a:t>
            </a:r>
          </a:p>
          <a:p>
            <a:pPr algn="ctr">
              <a:lnSpc>
                <a:spcPts val="7918"/>
              </a:lnSpc>
            </a:pPr>
            <a:r>
              <a:rPr lang="en-US" sz="6599" spc="-72">
                <a:solidFill>
                  <a:srgbClr val="000000"/>
                </a:solidFill>
                <a:latin typeface="Alfa Slab One"/>
              </a:rPr>
              <a:t>Sie findet Mathe interessant.</a:t>
            </a:r>
          </a:p>
          <a:p>
            <a:pPr algn="ctr">
              <a:lnSpc>
                <a:spcPts val="7918"/>
              </a:lnSpc>
            </a:pPr>
            <a:r>
              <a:rPr lang="en-US" sz="6599" spc="-72">
                <a:solidFill>
                  <a:srgbClr val="000000"/>
                </a:solidFill>
                <a:latin typeface="Alfa Slab One"/>
              </a:rPr>
              <a:t>Mathe ist ihr Lieblingsfach.  </a:t>
            </a:r>
          </a:p>
          <a:p>
            <a:pPr marL="0" lvl="0" indent="0" algn="ctr">
              <a:lnSpc>
                <a:spcPts val="7918"/>
              </a:lnSpc>
            </a:pPr>
            <a:endParaRPr lang="en-US" sz="6599" spc="-72">
              <a:solidFill>
                <a:srgbClr val="000000"/>
              </a:solidFill>
              <a:latin typeface="Alfa Slab One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076383"/>
            <a:ext cx="5823278" cy="58232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024353" y="5001614"/>
            <a:ext cx="3508783" cy="48980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55992" y="4089578"/>
            <a:ext cx="7499061" cy="585551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709579" y="5527874"/>
            <a:ext cx="8791886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000000"/>
                </a:solidFill>
                <a:latin typeface="Open Sans"/>
              </a:rPr>
              <a:t>Ich habe Mathe gern! </a:t>
            </a:r>
          </a:p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000000"/>
                </a:solidFill>
                <a:latin typeface="Open Sans"/>
              </a:rPr>
              <a:t>Ich finde Mathe interessant!</a:t>
            </a:r>
          </a:p>
          <a:p>
            <a:pPr algn="ctr">
              <a:lnSpc>
                <a:spcPts val="5459"/>
              </a:lnSpc>
            </a:pPr>
            <a:r>
              <a:rPr lang="en-US" sz="3899">
                <a:solidFill>
                  <a:srgbClr val="000000"/>
                </a:solidFill>
                <a:latin typeface="Open Sans"/>
              </a:rPr>
              <a:t>Mathe ist mein Lieblingsfach!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682296" y="0"/>
            <a:ext cx="1028700" cy="10287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396788" y="962025"/>
            <a:ext cx="1660432" cy="13989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959812" y="2993245"/>
            <a:ext cx="1625450" cy="124753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 t="32600" r="27297" b="9638"/>
          <a:stretch>
            <a:fillRect/>
          </a:stretch>
        </p:blipFill>
        <p:spPr>
          <a:xfrm>
            <a:off x="12764556" y="2993245"/>
            <a:ext cx="2196244" cy="1742694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5407AE10-C171-47D4-A578-115673806A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64"/>
    </mc:Choice>
    <mc:Fallback>
      <p:transition spd="slow" advTm="12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B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0637" y="546951"/>
            <a:ext cx="17566726" cy="302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8"/>
              </a:lnSpc>
            </a:pPr>
            <a:r>
              <a:rPr lang="en-US" sz="6599" spc="-72">
                <a:solidFill>
                  <a:srgbClr val="000000"/>
                </a:solidFill>
                <a:latin typeface="Alfa Slab One"/>
              </a:rPr>
              <a:t>Melanie hat Lesen nicht gern. </a:t>
            </a:r>
          </a:p>
          <a:p>
            <a:pPr algn="ctr">
              <a:lnSpc>
                <a:spcPts val="7918"/>
              </a:lnSpc>
            </a:pPr>
            <a:r>
              <a:rPr lang="en-US" sz="6599" spc="-72">
                <a:solidFill>
                  <a:srgbClr val="000000"/>
                </a:solidFill>
                <a:latin typeface="Alfa Slab One"/>
              </a:rPr>
              <a:t>Sie findet Lesen langweilig.</a:t>
            </a:r>
          </a:p>
          <a:p>
            <a:pPr marL="0" lvl="0" indent="0" algn="ctr">
              <a:lnSpc>
                <a:spcPts val="7918"/>
              </a:lnSpc>
            </a:pPr>
            <a:endParaRPr lang="en-US" sz="6599" spc="-72">
              <a:solidFill>
                <a:srgbClr val="000000"/>
              </a:solidFill>
              <a:latin typeface="Alfa Slab One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631916" y="3748591"/>
            <a:ext cx="4062909" cy="567157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35559">
            <a:off x="5928521" y="3282498"/>
            <a:ext cx="7769708" cy="60668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25231" y="2523273"/>
            <a:ext cx="3282882" cy="35683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26369" y="5662776"/>
            <a:ext cx="4114800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663371" y="574048"/>
            <a:ext cx="808453" cy="90930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5173709" y="1543950"/>
            <a:ext cx="979323" cy="979323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417432" y="5057775"/>
            <a:ext cx="8791886" cy="150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300">
                <a:solidFill>
                  <a:srgbClr val="000000"/>
                </a:solidFill>
                <a:latin typeface="Open Sans"/>
              </a:rPr>
              <a:t>Ich habe Lesen nicht gern! </a:t>
            </a:r>
          </a:p>
          <a:p>
            <a:pPr algn="ctr">
              <a:lnSpc>
                <a:spcPts val="6020"/>
              </a:lnSpc>
            </a:pPr>
            <a:r>
              <a:rPr lang="en-US" sz="4300">
                <a:solidFill>
                  <a:srgbClr val="000000"/>
                </a:solidFill>
                <a:latin typeface="Open Sans"/>
              </a:rPr>
              <a:t>Ich finde Lesen langweilig!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91798C8-8730-49F1-8476-E57471EAB2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72"/>
    </mc:Choice>
    <mc:Fallback>
      <p:transition spd="slow" advTm="11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1088</Words>
  <Application>Microsoft Office PowerPoint</Application>
  <PresentationFormat>Custom</PresentationFormat>
  <Paragraphs>141</Paragraphs>
  <Slides>32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Open Sans Extra Bold</vt:lpstr>
      <vt:lpstr>Calibri</vt:lpstr>
      <vt:lpstr>Open Sans Light Italics</vt:lpstr>
      <vt:lpstr>Open Sans Light</vt:lpstr>
      <vt:lpstr>Arial</vt:lpstr>
      <vt:lpstr>Open Sans Extra Bold Bold</vt:lpstr>
      <vt:lpstr>Alfa Slab One</vt:lpstr>
      <vt:lpstr>Open Sans Bold</vt:lpstr>
      <vt:lpstr>Open Sans</vt:lpstr>
      <vt:lpstr>Open Sans Light Bold</vt:lpstr>
      <vt:lpstr>Open Sans Light Bold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"Die Schule" (Comprehension-Based Novice German Lesson)</dc:title>
  <dc:creator>Brown, Joshua</dc:creator>
  <cp:lastModifiedBy>Brown, Joshua</cp:lastModifiedBy>
  <cp:revision>9</cp:revision>
  <dcterms:created xsi:type="dcterms:W3CDTF">2006-08-16T00:00:00Z</dcterms:created>
  <dcterms:modified xsi:type="dcterms:W3CDTF">2020-08-30T21:13:32Z</dcterms:modified>
  <dc:identifier>DAEGCKV8fe8</dc:identifier>
</cp:coreProperties>
</file>